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2"/>
  </p:notesMasterIdLst>
  <p:sldIdLst>
    <p:sldId id="1885" r:id="rId5"/>
    <p:sldId id="1894" r:id="rId6"/>
    <p:sldId id="1903" r:id="rId7"/>
    <p:sldId id="1904" r:id="rId8"/>
    <p:sldId id="1905" r:id="rId9"/>
    <p:sldId id="1911" r:id="rId10"/>
    <p:sldId id="1906" r:id="rId11"/>
    <p:sldId id="1908" r:id="rId12"/>
    <p:sldId id="1910" r:id="rId13"/>
    <p:sldId id="1909" r:id="rId14"/>
    <p:sldId id="1895" r:id="rId15"/>
    <p:sldId id="1878" r:id="rId16"/>
    <p:sldId id="1879" r:id="rId17"/>
    <p:sldId id="1880" r:id="rId18"/>
    <p:sldId id="1886" r:id="rId19"/>
    <p:sldId id="1888" r:id="rId20"/>
    <p:sldId id="1912"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493"/>
    <a:srgbClr val="119191"/>
    <a:srgbClr val="00F0F0"/>
    <a:srgbClr val="A183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9EFFC-0D5B-48D5-9892-6E31046C11E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1FACB61D-08B0-4A51-BFCD-81D3A199A087}">
      <dgm:prSet phldrT="[Text]" custT="1"/>
      <dgm:spPr>
        <a:solidFill>
          <a:schemeClr val="tx2">
            <a:lumMod val="60000"/>
            <a:lumOff val="40000"/>
          </a:schemeClr>
        </a:solidFill>
      </dgm:spPr>
      <dgm:t>
        <a:bodyPr/>
        <a:lstStyle/>
        <a:p>
          <a:r>
            <a:rPr lang="en-US" sz="2400" b="1">
              <a:latin typeface="Calibri"/>
              <a:cs typeface="Calibri"/>
            </a:rPr>
            <a:t>Census Obstacles</a:t>
          </a:r>
        </a:p>
      </dgm:t>
    </dgm:pt>
    <dgm:pt modelId="{DF8C65FB-68E6-4282-A1EB-6371DBCD1E7C}" type="parTrans" cxnId="{A243357F-1840-41A6-9091-C5A63D35C171}">
      <dgm:prSet/>
      <dgm:spPr/>
      <dgm:t>
        <a:bodyPr/>
        <a:lstStyle/>
        <a:p>
          <a:endParaRPr lang="en-US" sz="1200"/>
        </a:p>
      </dgm:t>
    </dgm:pt>
    <dgm:pt modelId="{BE86D30A-9680-430F-B16D-9DC8E906758C}" type="sibTrans" cxnId="{A243357F-1840-41A6-9091-C5A63D35C171}">
      <dgm:prSet/>
      <dgm:spPr/>
      <dgm:t>
        <a:bodyPr/>
        <a:lstStyle/>
        <a:p>
          <a:endParaRPr lang="en-US" sz="1200"/>
        </a:p>
      </dgm:t>
    </dgm:pt>
    <dgm:pt modelId="{0545A836-1483-4496-83C0-20A9D27B0D2C}">
      <dgm:prSet phldrT="[Text]" custT="1"/>
      <dgm:spPr>
        <a:solidFill>
          <a:schemeClr val="accent1">
            <a:lumMod val="75000"/>
          </a:schemeClr>
        </a:solidFill>
        <a:ln>
          <a:noFill/>
        </a:ln>
      </dgm:spPr>
      <dgm:t>
        <a:bodyPr lIns="9144" rIns="91440"/>
        <a:lstStyle/>
        <a:p>
          <a:r>
            <a:rPr lang="en-US" sz="1400" b="0">
              <a:latin typeface="Calibri"/>
              <a:cs typeface="Calibri"/>
            </a:rPr>
            <a:t>Distrust in government</a:t>
          </a:r>
        </a:p>
      </dgm:t>
    </dgm:pt>
    <dgm:pt modelId="{0FF6AACE-EBFE-46B3-9C80-348D656B3F6E}" type="parTrans" cxnId="{25FD1F5C-0933-4995-9CB1-0C314809736D}">
      <dgm:prSet custT="1"/>
      <dgm:spPr>
        <a:solidFill>
          <a:schemeClr val="accent4">
            <a:lumMod val="50000"/>
          </a:schemeClr>
        </a:solidFill>
      </dgm:spPr>
      <dgm:t>
        <a:bodyPr/>
        <a:lstStyle/>
        <a:p>
          <a:endParaRPr lang="en-US" sz="1200"/>
        </a:p>
      </dgm:t>
    </dgm:pt>
    <dgm:pt modelId="{E7AF363D-47A7-46A7-A25A-06BFDA63292B}" type="sibTrans" cxnId="{25FD1F5C-0933-4995-9CB1-0C314809736D}">
      <dgm:prSet/>
      <dgm:spPr/>
      <dgm:t>
        <a:bodyPr/>
        <a:lstStyle/>
        <a:p>
          <a:endParaRPr lang="en-US" sz="1200"/>
        </a:p>
      </dgm:t>
    </dgm:pt>
    <dgm:pt modelId="{1DBB85CB-6065-4BE2-96DE-9983D595DC4E}">
      <dgm:prSet phldrT="[Text]" custT="1"/>
      <dgm:spPr>
        <a:solidFill>
          <a:schemeClr val="accent1">
            <a:lumMod val="75000"/>
          </a:schemeClr>
        </a:solidFill>
        <a:ln>
          <a:noFill/>
        </a:ln>
      </dgm:spPr>
      <dgm:t>
        <a:bodyPr lIns="9144" rIns="91440"/>
        <a:lstStyle/>
        <a:p>
          <a:r>
            <a:rPr lang="en-US" sz="1400" b="0">
              <a:latin typeface="Calibri"/>
              <a:cs typeface="Calibri"/>
            </a:rPr>
            <a:t>Informal, complex living arrangement</a:t>
          </a:r>
        </a:p>
      </dgm:t>
    </dgm:pt>
    <dgm:pt modelId="{F9709B84-E493-41F6-BA1E-8D9341C4D3F0}" type="parTrans" cxnId="{297D37B6-717C-4737-91C0-B2650B16951D}">
      <dgm:prSet custT="1"/>
      <dgm:spPr>
        <a:solidFill>
          <a:schemeClr val="accent4">
            <a:lumMod val="50000"/>
          </a:schemeClr>
        </a:solidFill>
      </dgm:spPr>
      <dgm:t>
        <a:bodyPr/>
        <a:lstStyle/>
        <a:p>
          <a:endParaRPr lang="en-US" sz="1200"/>
        </a:p>
      </dgm:t>
    </dgm:pt>
    <dgm:pt modelId="{D82114D7-D7A2-4E07-AF72-6E8734598813}" type="sibTrans" cxnId="{297D37B6-717C-4737-91C0-B2650B16951D}">
      <dgm:prSet/>
      <dgm:spPr/>
      <dgm:t>
        <a:bodyPr/>
        <a:lstStyle/>
        <a:p>
          <a:endParaRPr lang="en-US" sz="1200"/>
        </a:p>
      </dgm:t>
    </dgm:pt>
    <dgm:pt modelId="{F1457868-2A4A-41A6-834F-AA18EB01BF1E}">
      <dgm:prSet phldrT="[Text]" custT="1"/>
      <dgm:spPr>
        <a:solidFill>
          <a:schemeClr val="accent1">
            <a:lumMod val="75000"/>
          </a:schemeClr>
        </a:solidFill>
        <a:ln>
          <a:noFill/>
        </a:ln>
      </dgm:spPr>
      <dgm:t>
        <a:bodyPr lIns="9144" rIns="91440"/>
        <a:lstStyle/>
        <a:p>
          <a:r>
            <a:rPr lang="en-US" sz="1400" b="0">
              <a:latin typeface="Calibri"/>
              <a:cs typeface="Calibri"/>
            </a:rPr>
            <a:t>A mobile population</a:t>
          </a:r>
        </a:p>
      </dgm:t>
    </dgm:pt>
    <dgm:pt modelId="{FC2304CF-1CF8-414E-AF66-7701B3210D4F}" type="parTrans" cxnId="{C7410820-E489-457E-9602-36A371EE6829}">
      <dgm:prSet custT="1"/>
      <dgm:spPr>
        <a:solidFill>
          <a:schemeClr val="accent4">
            <a:lumMod val="50000"/>
          </a:schemeClr>
        </a:solidFill>
      </dgm:spPr>
      <dgm:t>
        <a:bodyPr/>
        <a:lstStyle/>
        <a:p>
          <a:endParaRPr lang="en-US" sz="1200"/>
        </a:p>
      </dgm:t>
    </dgm:pt>
    <dgm:pt modelId="{088D96AD-54F0-46B7-8F53-3BA71E29D130}" type="sibTrans" cxnId="{C7410820-E489-457E-9602-36A371EE6829}">
      <dgm:prSet/>
      <dgm:spPr/>
      <dgm:t>
        <a:bodyPr/>
        <a:lstStyle/>
        <a:p>
          <a:endParaRPr lang="en-US" sz="1200"/>
        </a:p>
      </dgm:t>
    </dgm:pt>
    <dgm:pt modelId="{3CB67055-C4F7-4100-A99A-BC91F76E333D}">
      <dgm:prSet phldrT="[Text]" custT="1"/>
      <dgm:spPr>
        <a:solidFill>
          <a:schemeClr val="accent1">
            <a:lumMod val="75000"/>
          </a:schemeClr>
        </a:solidFill>
        <a:ln>
          <a:noFill/>
        </a:ln>
      </dgm:spPr>
      <dgm:t>
        <a:bodyPr lIns="9144" rIns="91440"/>
        <a:lstStyle/>
        <a:p>
          <a:r>
            <a:rPr lang="en-US" sz="1400" b="0">
              <a:latin typeface="Calibri"/>
              <a:cs typeface="Calibri"/>
            </a:rPr>
            <a:t>Diverse population</a:t>
          </a:r>
        </a:p>
      </dgm:t>
    </dgm:pt>
    <dgm:pt modelId="{455618B6-A0C4-4A24-9C91-566391D6219E}" type="parTrans" cxnId="{CA09B248-3250-446D-94C9-36EC0087E541}">
      <dgm:prSet custT="1"/>
      <dgm:spPr>
        <a:solidFill>
          <a:schemeClr val="accent4">
            <a:lumMod val="50000"/>
          </a:schemeClr>
        </a:solidFill>
      </dgm:spPr>
      <dgm:t>
        <a:bodyPr/>
        <a:lstStyle/>
        <a:p>
          <a:endParaRPr lang="en-US" sz="1200"/>
        </a:p>
      </dgm:t>
    </dgm:pt>
    <dgm:pt modelId="{8B28F4C8-2E2B-4187-95BF-EF7AFEBD35CB}" type="sibTrans" cxnId="{CA09B248-3250-446D-94C9-36EC0087E541}">
      <dgm:prSet/>
      <dgm:spPr/>
      <dgm:t>
        <a:bodyPr/>
        <a:lstStyle/>
        <a:p>
          <a:endParaRPr lang="en-US" sz="1200"/>
        </a:p>
      </dgm:t>
    </dgm:pt>
    <dgm:pt modelId="{7F9AFE16-0680-4199-A45C-06E1277A15E1}" type="pres">
      <dgm:prSet presAssocID="{7D59EFFC-0D5B-48D5-9892-6E31046C11EA}" presName="Name0" presStyleCnt="0">
        <dgm:presLayoutVars>
          <dgm:chMax val="1"/>
          <dgm:dir/>
          <dgm:animLvl val="ctr"/>
          <dgm:resizeHandles val="exact"/>
        </dgm:presLayoutVars>
      </dgm:prSet>
      <dgm:spPr/>
    </dgm:pt>
    <dgm:pt modelId="{8DF3240B-1956-4B92-8B96-AA533A53BA1A}" type="pres">
      <dgm:prSet presAssocID="{1FACB61D-08B0-4A51-BFCD-81D3A199A087}" presName="centerShape" presStyleLbl="node0" presStyleIdx="0" presStyleCnt="1" custScaleX="164424" custScaleY="153231"/>
      <dgm:spPr/>
    </dgm:pt>
    <dgm:pt modelId="{2035EFA1-4411-4E20-91C6-3BADA7719004}" type="pres">
      <dgm:prSet presAssocID="{0FF6AACE-EBFE-46B3-9C80-348D656B3F6E}" presName="parTrans" presStyleLbl="sibTrans2D1" presStyleIdx="0" presStyleCnt="4"/>
      <dgm:spPr/>
    </dgm:pt>
    <dgm:pt modelId="{CE5AE9B6-9C51-4D93-AA6C-B300245D73AF}" type="pres">
      <dgm:prSet presAssocID="{0FF6AACE-EBFE-46B3-9C80-348D656B3F6E}" presName="connectorText" presStyleLbl="sibTrans2D1" presStyleIdx="0" presStyleCnt="4"/>
      <dgm:spPr/>
    </dgm:pt>
    <dgm:pt modelId="{60205498-25D6-49ED-9295-89DF6D34C1D7}" type="pres">
      <dgm:prSet presAssocID="{0545A836-1483-4496-83C0-20A9D27B0D2C}" presName="node" presStyleLbl="node1" presStyleIdx="0" presStyleCnt="4">
        <dgm:presLayoutVars>
          <dgm:bulletEnabled val="1"/>
        </dgm:presLayoutVars>
      </dgm:prSet>
      <dgm:spPr/>
    </dgm:pt>
    <dgm:pt modelId="{49C604AB-2242-4493-A5BE-915C2F4E83C6}" type="pres">
      <dgm:prSet presAssocID="{455618B6-A0C4-4A24-9C91-566391D6219E}" presName="parTrans" presStyleLbl="sibTrans2D1" presStyleIdx="1" presStyleCnt="4"/>
      <dgm:spPr/>
    </dgm:pt>
    <dgm:pt modelId="{E944B5BA-35C5-4001-A293-BBBC5522D955}" type="pres">
      <dgm:prSet presAssocID="{455618B6-A0C4-4A24-9C91-566391D6219E}" presName="connectorText" presStyleLbl="sibTrans2D1" presStyleIdx="1" presStyleCnt="4"/>
      <dgm:spPr/>
    </dgm:pt>
    <dgm:pt modelId="{CF4696FF-9F81-41CF-9E5E-E4FC56DD0FEE}" type="pres">
      <dgm:prSet presAssocID="{3CB67055-C4F7-4100-A99A-BC91F76E333D}" presName="node" presStyleLbl="node1" presStyleIdx="1" presStyleCnt="4">
        <dgm:presLayoutVars>
          <dgm:bulletEnabled val="1"/>
        </dgm:presLayoutVars>
      </dgm:prSet>
      <dgm:spPr/>
    </dgm:pt>
    <dgm:pt modelId="{8FC1DB97-0336-440D-BBB9-E2972A472F7D}" type="pres">
      <dgm:prSet presAssocID="{F9709B84-E493-41F6-BA1E-8D9341C4D3F0}" presName="parTrans" presStyleLbl="sibTrans2D1" presStyleIdx="2" presStyleCnt="4"/>
      <dgm:spPr/>
    </dgm:pt>
    <dgm:pt modelId="{1C6886D0-913F-4162-A32A-0A5C3528701A}" type="pres">
      <dgm:prSet presAssocID="{F9709B84-E493-41F6-BA1E-8D9341C4D3F0}" presName="connectorText" presStyleLbl="sibTrans2D1" presStyleIdx="2" presStyleCnt="4"/>
      <dgm:spPr/>
    </dgm:pt>
    <dgm:pt modelId="{D6687C43-4993-47AB-AD6E-35A50BEB0F9D}" type="pres">
      <dgm:prSet presAssocID="{1DBB85CB-6065-4BE2-96DE-9983D595DC4E}" presName="node" presStyleLbl="node1" presStyleIdx="2" presStyleCnt="4">
        <dgm:presLayoutVars>
          <dgm:bulletEnabled val="1"/>
        </dgm:presLayoutVars>
      </dgm:prSet>
      <dgm:spPr/>
    </dgm:pt>
    <dgm:pt modelId="{AFE67EE7-01C0-4C5E-A022-FDC933578AD2}" type="pres">
      <dgm:prSet presAssocID="{FC2304CF-1CF8-414E-AF66-7701B3210D4F}" presName="parTrans" presStyleLbl="sibTrans2D1" presStyleIdx="3" presStyleCnt="4"/>
      <dgm:spPr/>
    </dgm:pt>
    <dgm:pt modelId="{90DD341C-BE07-49FE-8969-65BD7C396D9C}" type="pres">
      <dgm:prSet presAssocID="{FC2304CF-1CF8-414E-AF66-7701B3210D4F}" presName="connectorText" presStyleLbl="sibTrans2D1" presStyleIdx="3" presStyleCnt="4"/>
      <dgm:spPr/>
    </dgm:pt>
    <dgm:pt modelId="{C444F868-4E08-4B95-85B1-0B4C4BFA4D9C}" type="pres">
      <dgm:prSet presAssocID="{F1457868-2A4A-41A6-834F-AA18EB01BF1E}" presName="node" presStyleLbl="node1" presStyleIdx="3" presStyleCnt="4">
        <dgm:presLayoutVars>
          <dgm:bulletEnabled val="1"/>
        </dgm:presLayoutVars>
      </dgm:prSet>
      <dgm:spPr/>
    </dgm:pt>
  </dgm:ptLst>
  <dgm:cxnLst>
    <dgm:cxn modelId="{C7410820-E489-457E-9602-36A371EE6829}" srcId="{1FACB61D-08B0-4A51-BFCD-81D3A199A087}" destId="{F1457868-2A4A-41A6-834F-AA18EB01BF1E}" srcOrd="3" destOrd="0" parTransId="{FC2304CF-1CF8-414E-AF66-7701B3210D4F}" sibTransId="{088D96AD-54F0-46B7-8F53-3BA71E29D130}"/>
    <dgm:cxn modelId="{771BA737-5718-4A33-8270-399B12F5D28E}" type="presOf" srcId="{0545A836-1483-4496-83C0-20A9D27B0D2C}" destId="{60205498-25D6-49ED-9295-89DF6D34C1D7}" srcOrd="0" destOrd="0" presId="urn:microsoft.com/office/officeart/2005/8/layout/radial5"/>
    <dgm:cxn modelId="{25FD1F5C-0933-4995-9CB1-0C314809736D}" srcId="{1FACB61D-08B0-4A51-BFCD-81D3A199A087}" destId="{0545A836-1483-4496-83C0-20A9D27B0D2C}" srcOrd="0" destOrd="0" parTransId="{0FF6AACE-EBFE-46B3-9C80-348D656B3F6E}" sibTransId="{E7AF363D-47A7-46A7-A25A-06BFDA63292B}"/>
    <dgm:cxn modelId="{CA09B248-3250-446D-94C9-36EC0087E541}" srcId="{1FACB61D-08B0-4A51-BFCD-81D3A199A087}" destId="{3CB67055-C4F7-4100-A99A-BC91F76E333D}" srcOrd="1" destOrd="0" parTransId="{455618B6-A0C4-4A24-9C91-566391D6219E}" sibTransId="{8B28F4C8-2E2B-4187-95BF-EF7AFEBD35CB}"/>
    <dgm:cxn modelId="{95C7C948-3912-431C-B515-72D259F590B8}" type="presOf" srcId="{F9709B84-E493-41F6-BA1E-8D9341C4D3F0}" destId="{8FC1DB97-0336-440D-BBB9-E2972A472F7D}" srcOrd="0" destOrd="0" presId="urn:microsoft.com/office/officeart/2005/8/layout/radial5"/>
    <dgm:cxn modelId="{6189106E-5830-40C4-BACD-88893E46F8A3}" type="presOf" srcId="{0FF6AACE-EBFE-46B3-9C80-348D656B3F6E}" destId="{2035EFA1-4411-4E20-91C6-3BADA7719004}" srcOrd="0" destOrd="0" presId="urn:microsoft.com/office/officeart/2005/8/layout/radial5"/>
    <dgm:cxn modelId="{E7DE3F54-43E9-4B5F-9FB5-B232C0D1416C}" type="presOf" srcId="{1DBB85CB-6065-4BE2-96DE-9983D595DC4E}" destId="{D6687C43-4993-47AB-AD6E-35A50BEB0F9D}" srcOrd="0" destOrd="0" presId="urn:microsoft.com/office/officeart/2005/8/layout/radial5"/>
    <dgm:cxn modelId="{ABBEAC58-CDEF-4FAC-9691-860E01BFFBC4}" type="presOf" srcId="{FC2304CF-1CF8-414E-AF66-7701B3210D4F}" destId="{AFE67EE7-01C0-4C5E-A022-FDC933578AD2}" srcOrd="0" destOrd="0" presId="urn:microsoft.com/office/officeart/2005/8/layout/radial5"/>
    <dgm:cxn modelId="{C6283E79-DAF8-40E6-9032-554F09F3DB10}" type="presOf" srcId="{455618B6-A0C4-4A24-9C91-566391D6219E}" destId="{49C604AB-2242-4493-A5BE-915C2F4E83C6}" srcOrd="0" destOrd="0" presId="urn:microsoft.com/office/officeart/2005/8/layout/radial5"/>
    <dgm:cxn modelId="{ACFF6B7D-C115-4BF0-AE38-19DBAE1E3324}" type="presOf" srcId="{455618B6-A0C4-4A24-9C91-566391D6219E}" destId="{E944B5BA-35C5-4001-A293-BBBC5522D955}" srcOrd="1" destOrd="0" presId="urn:microsoft.com/office/officeart/2005/8/layout/radial5"/>
    <dgm:cxn modelId="{A243357F-1840-41A6-9091-C5A63D35C171}" srcId="{7D59EFFC-0D5B-48D5-9892-6E31046C11EA}" destId="{1FACB61D-08B0-4A51-BFCD-81D3A199A087}" srcOrd="0" destOrd="0" parTransId="{DF8C65FB-68E6-4282-A1EB-6371DBCD1E7C}" sibTransId="{BE86D30A-9680-430F-B16D-9DC8E906758C}"/>
    <dgm:cxn modelId="{D6EEDE91-D6A8-4744-92E9-A7B893A0C1B9}" type="presOf" srcId="{0FF6AACE-EBFE-46B3-9C80-348D656B3F6E}" destId="{CE5AE9B6-9C51-4D93-AA6C-B300245D73AF}" srcOrd="1" destOrd="0" presId="urn:microsoft.com/office/officeart/2005/8/layout/radial5"/>
    <dgm:cxn modelId="{8898F798-1BBF-42AD-9827-1BC3AA9E63DF}" type="presOf" srcId="{3CB67055-C4F7-4100-A99A-BC91F76E333D}" destId="{CF4696FF-9F81-41CF-9E5E-E4FC56DD0FEE}" srcOrd="0" destOrd="0" presId="urn:microsoft.com/office/officeart/2005/8/layout/radial5"/>
    <dgm:cxn modelId="{F26AA8B4-86A7-4442-9871-44545146A0CE}" type="presOf" srcId="{FC2304CF-1CF8-414E-AF66-7701B3210D4F}" destId="{90DD341C-BE07-49FE-8969-65BD7C396D9C}" srcOrd="1" destOrd="0" presId="urn:microsoft.com/office/officeart/2005/8/layout/radial5"/>
    <dgm:cxn modelId="{297D37B6-717C-4737-91C0-B2650B16951D}" srcId="{1FACB61D-08B0-4A51-BFCD-81D3A199A087}" destId="{1DBB85CB-6065-4BE2-96DE-9983D595DC4E}" srcOrd="2" destOrd="0" parTransId="{F9709B84-E493-41F6-BA1E-8D9341C4D3F0}" sibTransId="{D82114D7-D7A2-4E07-AF72-6E8734598813}"/>
    <dgm:cxn modelId="{61EA81EB-762C-4F17-ADA3-2C5743293844}" type="presOf" srcId="{F1457868-2A4A-41A6-834F-AA18EB01BF1E}" destId="{C444F868-4E08-4B95-85B1-0B4C4BFA4D9C}" srcOrd="0" destOrd="0" presId="urn:microsoft.com/office/officeart/2005/8/layout/radial5"/>
    <dgm:cxn modelId="{C5BCAAED-4389-437C-8012-138BD49E6E05}" type="presOf" srcId="{F9709B84-E493-41F6-BA1E-8D9341C4D3F0}" destId="{1C6886D0-913F-4162-A32A-0A5C3528701A}" srcOrd="1" destOrd="0" presId="urn:microsoft.com/office/officeart/2005/8/layout/radial5"/>
    <dgm:cxn modelId="{463F42F1-9B9A-4C4B-B523-4227AC07CB55}" type="presOf" srcId="{7D59EFFC-0D5B-48D5-9892-6E31046C11EA}" destId="{7F9AFE16-0680-4199-A45C-06E1277A15E1}" srcOrd="0" destOrd="0" presId="urn:microsoft.com/office/officeart/2005/8/layout/radial5"/>
    <dgm:cxn modelId="{084F85FE-0B4E-4150-B8CE-97A3B178E664}" type="presOf" srcId="{1FACB61D-08B0-4A51-BFCD-81D3A199A087}" destId="{8DF3240B-1956-4B92-8B96-AA533A53BA1A}" srcOrd="0" destOrd="0" presId="urn:microsoft.com/office/officeart/2005/8/layout/radial5"/>
    <dgm:cxn modelId="{9EC91372-6295-4ED2-B0ED-77EB02EE4463}" type="presParOf" srcId="{7F9AFE16-0680-4199-A45C-06E1277A15E1}" destId="{8DF3240B-1956-4B92-8B96-AA533A53BA1A}" srcOrd="0" destOrd="0" presId="urn:microsoft.com/office/officeart/2005/8/layout/radial5"/>
    <dgm:cxn modelId="{3587CA1C-6EEF-4C55-89D4-2AC5EC2E6FE7}" type="presParOf" srcId="{7F9AFE16-0680-4199-A45C-06E1277A15E1}" destId="{2035EFA1-4411-4E20-91C6-3BADA7719004}" srcOrd="1" destOrd="0" presId="urn:microsoft.com/office/officeart/2005/8/layout/radial5"/>
    <dgm:cxn modelId="{BCD139D4-8CDB-4E1A-AB55-91CCD993385F}" type="presParOf" srcId="{2035EFA1-4411-4E20-91C6-3BADA7719004}" destId="{CE5AE9B6-9C51-4D93-AA6C-B300245D73AF}" srcOrd="0" destOrd="0" presId="urn:microsoft.com/office/officeart/2005/8/layout/radial5"/>
    <dgm:cxn modelId="{CA4DACBC-4B36-4036-9C88-A9BDE2CD8E46}" type="presParOf" srcId="{7F9AFE16-0680-4199-A45C-06E1277A15E1}" destId="{60205498-25D6-49ED-9295-89DF6D34C1D7}" srcOrd="2" destOrd="0" presId="urn:microsoft.com/office/officeart/2005/8/layout/radial5"/>
    <dgm:cxn modelId="{F062A406-22E5-407D-B630-21982C3B794E}" type="presParOf" srcId="{7F9AFE16-0680-4199-A45C-06E1277A15E1}" destId="{49C604AB-2242-4493-A5BE-915C2F4E83C6}" srcOrd="3" destOrd="0" presId="urn:microsoft.com/office/officeart/2005/8/layout/radial5"/>
    <dgm:cxn modelId="{DCC8C843-A2DE-4F84-9A98-2509E9EB5E40}" type="presParOf" srcId="{49C604AB-2242-4493-A5BE-915C2F4E83C6}" destId="{E944B5BA-35C5-4001-A293-BBBC5522D955}" srcOrd="0" destOrd="0" presId="urn:microsoft.com/office/officeart/2005/8/layout/radial5"/>
    <dgm:cxn modelId="{540F9276-4594-48E3-A1C1-87F4A1F2BFF5}" type="presParOf" srcId="{7F9AFE16-0680-4199-A45C-06E1277A15E1}" destId="{CF4696FF-9F81-41CF-9E5E-E4FC56DD0FEE}" srcOrd="4" destOrd="0" presId="urn:microsoft.com/office/officeart/2005/8/layout/radial5"/>
    <dgm:cxn modelId="{7B4521C3-29CD-43E5-8195-813D0B79FA34}" type="presParOf" srcId="{7F9AFE16-0680-4199-A45C-06E1277A15E1}" destId="{8FC1DB97-0336-440D-BBB9-E2972A472F7D}" srcOrd="5" destOrd="0" presId="urn:microsoft.com/office/officeart/2005/8/layout/radial5"/>
    <dgm:cxn modelId="{8FF0D571-488F-4137-A9D0-3298B36A7AB4}" type="presParOf" srcId="{8FC1DB97-0336-440D-BBB9-E2972A472F7D}" destId="{1C6886D0-913F-4162-A32A-0A5C3528701A}" srcOrd="0" destOrd="0" presId="urn:microsoft.com/office/officeart/2005/8/layout/radial5"/>
    <dgm:cxn modelId="{12D64563-0AF7-42C2-A04C-C80DD2B6AEFB}" type="presParOf" srcId="{7F9AFE16-0680-4199-A45C-06E1277A15E1}" destId="{D6687C43-4993-47AB-AD6E-35A50BEB0F9D}" srcOrd="6" destOrd="0" presId="urn:microsoft.com/office/officeart/2005/8/layout/radial5"/>
    <dgm:cxn modelId="{4504D70F-C96C-4C1C-95B1-C89156043B49}" type="presParOf" srcId="{7F9AFE16-0680-4199-A45C-06E1277A15E1}" destId="{AFE67EE7-01C0-4C5E-A022-FDC933578AD2}" srcOrd="7" destOrd="0" presId="urn:microsoft.com/office/officeart/2005/8/layout/radial5"/>
    <dgm:cxn modelId="{4AE16F94-E9A0-44BB-B135-2CA9D01FD49E}" type="presParOf" srcId="{AFE67EE7-01C0-4C5E-A022-FDC933578AD2}" destId="{90DD341C-BE07-49FE-8969-65BD7C396D9C}" srcOrd="0" destOrd="0" presId="urn:microsoft.com/office/officeart/2005/8/layout/radial5"/>
    <dgm:cxn modelId="{D1815923-4F55-40C1-AAD0-60236DA69F8F}" type="presParOf" srcId="{7F9AFE16-0680-4199-A45C-06E1277A15E1}" destId="{C444F868-4E08-4B95-85B1-0B4C4BFA4D9C}"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3240B-1956-4B92-8B96-AA533A53BA1A}">
      <dsp:nvSpPr>
        <dsp:cNvPr id="0" name=""/>
        <dsp:cNvSpPr/>
      </dsp:nvSpPr>
      <dsp:spPr>
        <a:xfrm>
          <a:off x="3882942" y="1692401"/>
          <a:ext cx="2447696" cy="2281072"/>
        </a:xfrm>
        <a:prstGeom prst="ellips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a:cs typeface="Calibri"/>
            </a:rPr>
            <a:t>Census Obstacles</a:t>
          </a:r>
        </a:p>
      </dsp:txBody>
      <dsp:txXfrm>
        <a:off x="4241399" y="2026456"/>
        <a:ext cx="1730782" cy="1612962"/>
      </dsp:txXfrm>
    </dsp:sp>
    <dsp:sp modelId="{2035EFA1-4411-4E20-91C6-3BADA7719004}">
      <dsp:nvSpPr>
        <dsp:cNvPr id="0" name=""/>
        <dsp:cNvSpPr/>
      </dsp:nvSpPr>
      <dsp:spPr>
        <a:xfrm rot="16200000">
          <a:off x="5053547" y="1341887"/>
          <a:ext cx="106485" cy="506140"/>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069520" y="1459088"/>
        <a:ext cx="74540" cy="303684"/>
      </dsp:txXfrm>
    </dsp:sp>
    <dsp:sp modelId="{60205498-25D6-49ED-9295-89DF6D34C1D7}">
      <dsp:nvSpPr>
        <dsp:cNvPr id="0" name=""/>
        <dsp:cNvSpPr/>
      </dsp:nvSpPr>
      <dsp:spPr>
        <a:xfrm>
          <a:off x="4362465" y="2836"/>
          <a:ext cx="1488649" cy="1488649"/>
        </a:xfrm>
        <a:prstGeom prst="ellipse">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17780" rIns="91440" bIns="17780" numCol="1" spcCol="1270" anchor="ctr" anchorCtr="0">
          <a:noAutofit/>
        </a:bodyPr>
        <a:lstStyle/>
        <a:p>
          <a:pPr marL="0" lvl="0" indent="0" algn="ctr" defTabSz="622300">
            <a:lnSpc>
              <a:spcPct val="90000"/>
            </a:lnSpc>
            <a:spcBef>
              <a:spcPct val="0"/>
            </a:spcBef>
            <a:spcAft>
              <a:spcPct val="35000"/>
            </a:spcAft>
            <a:buNone/>
          </a:pPr>
          <a:r>
            <a:rPr lang="en-US" sz="1400" b="0" kern="1200">
              <a:latin typeface="Calibri"/>
              <a:cs typeface="Calibri"/>
            </a:rPr>
            <a:t>Distrust in government</a:t>
          </a:r>
        </a:p>
      </dsp:txBody>
      <dsp:txXfrm>
        <a:off x="4580473" y="220844"/>
        <a:ext cx="1052633" cy="1052633"/>
      </dsp:txXfrm>
    </dsp:sp>
    <dsp:sp modelId="{49C604AB-2242-4493-A5BE-915C2F4E83C6}">
      <dsp:nvSpPr>
        <dsp:cNvPr id="0" name=""/>
        <dsp:cNvSpPr/>
      </dsp:nvSpPr>
      <dsp:spPr>
        <a:xfrm>
          <a:off x="6356511" y="2579867"/>
          <a:ext cx="62329" cy="506140"/>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356511" y="2681095"/>
        <a:ext cx="43630" cy="303684"/>
      </dsp:txXfrm>
    </dsp:sp>
    <dsp:sp modelId="{CF4696FF-9F81-41CF-9E5E-E4FC56DD0FEE}">
      <dsp:nvSpPr>
        <dsp:cNvPr id="0" name=""/>
        <dsp:cNvSpPr/>
      </dsp:nvSpPr>
      <dsp:spPr>
        <a:xfrm>
          <a:off x="6448242" y="2088613"/>
          <a:ext cx="1488649" cy="1488649"/>
        </a:xfrm>
        <a:prstGeom prst="ellipse">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17780" rIns="91440" bIns="17780" numCol="1" spcCol="1270" anchor="ctr" anchorCtr="0">
          <a:noAutofit/>
        </a:bodyPr>
        <a:lstStyle/>
        <a:p>
          <a:pPr marL="0" lvl="0" indent="0" algn="ctr" defTabSz="622300">
            <a:lnSpc>
              <a:spcPct val="90000"/>
            </a:lnSpc>
            <a:spcBef>
              <a:spcPct val="0"/>
            </a:spcBef>
            <a:spcAft>
              <a:spcPct val="35000"/>
            </a:spcAft>
            <a:buNone/>
          </a:pPr>
          <a:r>
            <a:rPr lang="en-US" sz="1400" b="0" kern="1200">
              <a:latin typeface="Calibri"/>
              <a:cs typeface="Calibri"/>
            </a:rPr>
            <a:t>Diverse population</a:t>
          </a:r>
        </a:p>
      </dsp:txBody>
      <dsp:txXfrm>
        <a:off x="6666250" y="2306621"/>
        <a:ext cx="1052633" cy="1052633"/>
      </dsp:txXfrm>
    </dsp:sp>
    <dsp:sp modelId="{8FC1DB97-0336-440D-BBB9-E2972A472F7D}">
      <dsp:nvSpPr>
        <dsp:cNvPr id="0" name=""/>
        <dsp:cNvSpPr/>
      </dsp:nvSpPr>
      <dsp:spPr>
        <a:xfrm rot="5400000">
          <a:off x="5053547" y="3817847"/>
          <a:ext cx="106485" cy="506140"/>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069520" y="3903103"/>
        <a:ext cx="74540" cy="303684"/>
      </dsp:txXfrm>
    </dsp:sp>
    <dsp:sp modelId="{D6687C43-4993-47AB-AD6E-35A50BEB0F9D}">
      <dsp:nvSpPr>
        <dsp:cNvPr id="0" name=""/>
        <dsp:cNvSpPr/>
      </dsp:nvSpPr>
      <dsp:spPr>
        <a:xfrm>
          <a:off x="4362465" y="4174389"/>
          <a:ext cx="1488649" cy="1488649"/>
        </a:xfrm>
        <a:prstGeom prst="ellipse">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17780" rIns="91440" bIns="17780" numCol="1" spcCol="1270" anchor="ctr" anchorCtr="0">
          <a:noAutofit/>
        </a:bodyPr>
        <a:lstStyle/>
        <a:p>
          <a:pPr marL="0" lvl="0" indent="0" algn="ctr" defTabSz="622300">
            <a:lnSpc>
              <a:spcPct val="90000"/>
            </a:lnSpc>
            <a:spcBef>
              <a:spcPct val="0"/>
            </a:spcBef>
            <a:spcAft>
              <a:spcPct val="35000"/>
            </a:spcAft>
            <a:buNone/>
          </a:pPr>
          <a:r>
            <a:rPr lang="en-US" sz="1400" b="0" kern="1200">
              <a:latin typeface="Calibri"/>
              <a:cs typeface="Calibri"/>
            </a:rPr>
            <a:t>Informal, complex living arrangement</a:t>
          </a:r>
        </a:p>
      </dsp:txBody>
      <dsp:txXfrm>
        <a:off x="4580473" y="4392397"/>
        <a:ext cx="1052633" cy="1052633"/>
      </dsp:txXfrm>
    </dsp:sp>
    <dsp:sp modelId="{AFE67EE7-01C0-4C5E-A022-FDC933578AD2}">
      <dsp:nvSpPr>
        <dsp:cNvPr id="0" name=""/>
        <dsp:cNvSpPr/>
      </dsp:nvSpPr>
      <dsp:spPr>
        <a:xfrm rot="10800000">
          <a:off x="3794739" y="2579867"/>
          <a:ext cx="62329" cy="506140"/>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813438" y="2681095"/>
        <a:ext cx="43630" cy="303684"/>
      </dsp:txXfrm>
    </dsp:sp>
    <dsp:sp modelId="{C444F868-4E08-4B95-85B1-0B4C4BFA4D9C}">
      <dsp:nvSpPr>
        <dsp:cNvPr id="0" name=""/>
        <dsp:cNvSpPr/>
      </dsp:nvSpPr>
      <dsp:spPr>
        <a:xfrm>
          <a:off x="2276689" y="2088613"/>
          <a:ext cx="1488649" cy="1488649"/>
        </a:xfrm>
        <a:prstGeom prst="ellipse">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17780" rIns="91440" bIns="17780" numCol="1" spcCol="1270" anchor="ctr" anchorCtr="0">
          <a:noAutofit/>
        </a:bodyPr>
        <a:lstStyle/>
        <a:p>
          <a:pPr marL="0" lvl="0" indent="0" algn="ctr" defTabSz="622300">
            <a:lnSpc>
              <a:spcPct val="90000"/>
            </a:lnSpc>
            <a:spcBef>
              <a:spcPct val="0"/>
            </a:spcBef>
            <a:spcAft>
              <a:spcPct val="35000"/>
            </a:spcAft>
            <a:buNone/>
          </a:pPr>
          <a:r>
            <a:rPr lang="en-US" sz="1400" b="0" kern="1200">
              <a:latin typeface="Calibri"/>
              <a:cs typeface="Calibri"/>
            </a:rPr>
            <a:t>A mobile population</a:t>
          </a:r>
        </a:p>
      </dsp:txBody>
      <dsp:txXfrm>
        <a:off x="2494697" y="2306621"/>
        <a:ext cx="1052633" cy="105263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9/20/2022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ensus.gov/programs-surveys/decennial-census/decade/2020/planning-management/process/data-quality.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ensus.gov/programs-surveys/decennial-census/decade/2020/planning-management/plan/planning-docs/administrative-data-used-in-the-2020-censu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DCMD.2030.Research@census.gov"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federalregister.gov"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Mention Puerto Rico</a:t>
            </a:r>
          </a:p>
        </p:txBody>
      </p:sp>
      <p:sp>
        <p:nvSpPr>
          <p:cNvPr id="4" name="Slide Number Placeholder 3"/>
          <p:cNvSpPr>
            <a:spLocks noGrp="1"/>
          </p:cNvSpPr>
          <p:nvPr>
            <p:ph type="sldNum" sz="quarter" idx="5"/>
          </p:nvPr>
        </p:nvSpPr>
        <p:spPr/>
        <p:txBody>
          <a:bodyPr/>
          <a:lstStyle/>
          <a:p>
            <a:fld id="{F6A33367-C7DD-4070-8A8A-4A94FB71ED67}" type="slidenum">
              <a:rPr lang="en-US" smtClean="0"/>
              <a:t>1</a:t>
            </a:fld>
            <a:endParaRPr lang="en-US"/>
          </a:p>
        </p:txBody>
      </p:sp>
    </p:spTree>
    <p:extLst>
      <p:ext uri="{BB962C8B-B14F-4D97-AF65-F5344CB8AC3E}">
        <p14:creationId xmlns:p14="http://schemas.microsoft.com/office/powerpoint/2010/main" val="151434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12</a:t>
            </a:fld>
            <a:endParaRPr lang="en-US"/>
          </a:p>
        </p:txBody>
      </p:sp>
    </p:spTree>
    <p:extLst>
      <p:ext uri="{BB962C8B-B14F-4D97-AF65-F5344CB8AC3E}">
        <p14:creationId xmlns:p14="http://schemas.microsoft.com/office/powerpoint/2010/main" val="130743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wanted to take the time to also share the growing challenges we face as our field staff encounter respondents to complete an interview on the surveys mentioned:</a:t>
            </a:r>
            <a:endParaRPr lang="en-US"/>
          </a:p>
          <a:p>
            <a:r>
              <a:rPr lang="en-US">
                <a:cs typeface="Calibri"/>
              </a:rPr>
              <a:t>Internally – fiscal constraints ever changing technology. </a:t>
            </a:r>
          </a:p>
          <a:p>
            <a:endParaRPr lang="en-US">
              <a:cs typeface="Calibri"/>
            </a:endParaRPr>
          </a:p>
          <a:p>
            <a:r>
              <a:rPr lang="en-US">
                <a:cs typeface="Calibri"/>
              </a:rPr>
              <a:t>Gov't distrust, diverse population, informal/complex living arrangements, and a growing mobile population.</a:t>
            </a:r>
          </a:p>
          <a:p>
            <a:endParaRPr lang="en-US">
              <a:cs typeface="Calibri"/>
            </a:endParaRPr>
          </a:p>
          <a:p>
            <a:r>
              <a:rPr lang="en-US">
                <a:cs typeface="Calibri"/>
              </a:rPr>
              <a:t>We are continuing conversations with partners and local leaders to gather feedback and support that will help with mitigating and resolving these challenges.</a:t>
            </a:r>
          </a:p>
        </p:txBody>
      </p:sp>
      <p:sp>
        <p:nvSpPr>
          <p:cNvPr id="4" name="Slide Number Placeholder 3"/>
          <p:cNvSpPr>
            <a:spLocks noGrp="1"/>
          </p:cNvSpPr>
          <p:nvPr>
            <p:ph type="sldNum" sz="quarter" idx="5"/>
          </p:nvPr>
        </p:nvSpPr>
        <p:spPr/>
        <p:txBody>
          <a:bodyPr/>
          <a:lstStyle/>
          <a:p>
            <a:fld id="{F6A33367-C7DD-4070-8A8A-4A94FB71ED67}" type="slidenum">
              <a:rPr lang="en-US" smtClean="0"/>
              <a:t>13</a:t>
            </a:fld>
            <a:endParaRPr lang="en-US"/>
          </a:p>
        </p:txBody>
      </p:sp>
    </p:spTree>
    <p:extLst>
      <p:ext uri="{BB962C8B-B14F-4D97-AF65-F5344CB8AC3E}">
        <p14:creationId xmlns:p14="http://schemas.microsoft.com/office/powerpoint/2010/main" val="417393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r>
              <a:rPr lang="en-US"/>
              <a:t>We are always recruiting for Field Representatives. We would like people form your community to join the Census team. </a:t>
            </a:r>
            <a:endParaRPr lang="en-US">
              <a:cs typeface="Calibri"/>
            </a:endParaRPr>
          </a:p>
          <a:p>
            <a:r>
              <a:rPr lang="en-US"/>
              <a:t>There are two websites where Census jobs can be accessed: </a:t>
            </a:r>
            <a:endParaRPr lang="en-US">
              <a:cs typeface="Calibri"/>
            </a:endParaRPr>
          </a:p>
          <a:p>
            <a:r>
              <a:rPr lang="en-US"/>
              <a:t>	Census.gov is where people can apply for the FR positions</a:t>
            </a:r>
            <a:endParaRPr lang="en-US">
              <a:cs typeface="Calibri"/>
            </a:endParaRPr>
          </a:p>
          <a:p>
            <a:r>
              <a:rPr lang="en-US"/>
              <a:t>	usajobs.gov is the website where we post the RO positions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14</a:t>
            </a:fld>
            <a:endParaRPr lang="en-US"/>
          </a:p>
        </p:txBody>
      </p:sp>
    </p:spTree>
    <p:extLst>
      <p:ext uri="{BB962C8B-B14F-4D97-AF65-F5344CB8AC3E}">
        <p14:creationId xmlns:p14="http://schemas.microsoft.com/office/powerpoint/2010/main" val="540217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expert staff can customize a training workshop for you or your constituents. Trainings can be done in person or via webinar. Our staff are well-versed in the data tools available on our website, including American </a:t>
            </a:r>
            <a:r>
              <a:rPr lang="en-US" err="1"/>
              <a:t>FactFinder</a:t>
            </a:r>
            <a:r>
              <a:rPr lang="en-US"/>
              <a:t>, Census Business Builder, My Congressional District and others.  </a:t>
            </a:r>
          </a:p>
          <a:p>
            <a:endParaRPr lang="en-US"/>
          </a:p>
          <a:p>
            <a:r>
              <a:rPr lang="en-US"/>
              <a:t>The Data Dissemination staff are available to our partners for events to help educate people on the uses of the data. </a:t>
            </a:r>
          </a:p>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15</a:t>
            </a:fld>
            <a:endParaRPr lang="en-US"/>
          </a:p>
        </p:txBody>
      </p:sp>
    </p:spTree>
    <p:extLst>
      <p:ext uri="{BB962C8B-B14F-4D97-AF65-F5344CB8AC3E}">
        <p14:creationId xmlns:p14="http://schemas.microsoft.com/office/powerpoint/2010/main" val="2138843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16</a:t>
            </a:fld>
            <a:endParaRPr lang="en-US"/>
          </a:p>
        </p:txBody>
      </p:sp>
    </p:spTree>
    <p:extLst>
      <p:ext uri="{BB962C8B-B14F-4D97-AF65-F5344CB8AC3E}">
        <p14:creationId xmlns:p14="http://schemas.microsoft.com/office/powerpoint/2010/main" val="1212424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am going take a few minutes to share the New York Regional Office Updates on</a:t>
            </a:r>
          </a:p>
          <a:p>
            <a:pPr marL="571500" indent="-571500">
              <a:buFont typeface="Arial" panose="020B0604020202020204" pitchFamily="34" charset="0"/>
              <a:buChar char="•"/>
            </a:pPr>
            <a:r>
              <a:rPr lang="en-US" sz="1200"/>
              <a:t>Post Decennial Activities</a:t>
            </a:r>
            <a:r>
              <a:rPr lang="en-US"/>
              <a:t> –  Count Question Resolution (CQR)and Post Census Group Quarters Review (PCGQR) activities are happening now. We have the experts here who will share some great information about those 2 programs. So, I will share some information about the special census</a:t>
            </a:r>
            <a:endParaRPr lang="en-US" sz="1200">
              <a:cs typeface="Calibri"/>
            </a:endParaRPr>
          </a:p>
          <a:p>
            <a:pPr marL="571500" indent="-571500">
              <a:buFont typeface="Arial" panose="020B0604020202020204" pitchFamily="34" charset="0"/>
              <a:buChar char="•"/>
            </a:pPr>
            <a:r>
              <a:rPr lang="en-US" sz="1200"/>
              <a:t>2030 Census Planning</a:t>
            </a:r>
            <a:endParaRPr lang="en-US" sz="1200">
              <a:cs typeface="Calibri"/>
            </a:endParaRPr>
          </a:p>
          <a:p>
            <a:pPr marL="571500" indent="-571500">
              <a:buFont typeface="Arial" panose="020B0604020202020204" pitchFamily="34" charset="0"/>
              <a:buChar char="•"/>
            </a:pPr>
            <a:r>
              <a:rPr lang="en-US">
                <a:cs typeface="Calibri"/>
              </a:rPr>
              <a:t>Current survey activities</a:t>
            </a:r>
            <a:endParaRPr lang="en-US"/>
          </a:p>
          <a:p>
            <a:pPr marL="571500" indent="-571500">
              <a:buFont typeface="Arial" panose="020B0604020202020204" pitchFamily="34" charset="0"/>
              <a:buChar char="•"/>
            </a:pPr>
            <a:r>
              <a:rPr lang="en-US" sz="1200"/>
              <a:t>Tribal Census 101 – which</a:t>
            </a:r>
            <a:r>
              <a:rPr lang="en-US"/>
              <a:t> Shadana Sultan</a:t>
            </a:r>
            <a:r>
              <a:rPr lang="en-US" sz="1200"/>
              <a:t> the Tribal Specialist for</a:t>
            </a:r>
            <a:r>
              <a:rPr lang="en-US"/>
              <a:t> New Jersey,</a:t>
            </a:r>
            <a:r>
              <a:rPr lang="en-US" sz="1200"/>
              <a:t> will provide an informative presentation on</a:t>
            </a:r>
            <a:endParaRPr lang="en-US" sz="1200">
              <a:cs typeface="Calibri"/>
            </a:endParaRPr>
          </a:p>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2</a:t>
            </a:fld>
            <a:endParaRPr lang="en-US"/>
          </a:p>
        </p:txBody>
      </p:sp>
    </p:spTree>
    <p:extLst>
      <p:ext uri="{BB962C8B-B14F-4D97-AF65-F5344CB8AC3E}">
        <p14:creationId xmlns:p14="http://schemas.microsoft.com/office/powerpoint/2010/main" val="416998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60 day Comment Period for the Federal Register Notice for the OMB package closed July 25, 2022.</a:t>
            </a:r>
            <a:endParaRPr lang="en-US" dirty="0"/>
          </a:p>
          <a:p>
            <a:r>
              <a:rPr lang="en-US" dirty="0">
                <a:cs typeface="Calibri" panose="020F0502020204030204"/>
              </a:rPr>
              <a:t>The 30 day FRN and supporting statements is tentatively planned for released in the next month or so.</a:t>
            </a:r>
          </a:p>
          <a:p>
            <a:endParaRPr lang="en-US" dirty="0">
              <a:cs typeface="Calibri" panose="020F0502020204030204"/>
            </a:endParaRPr>
          </a:p>
          <a:p>
            <a:r>
              <a:rPr lang="en-US" dirty="0"/>
              <a:t>The Special Census is typically on hiatus two years before and a few years after the Decennial Census. During this time, program materials and systems are updated. The Decennial Census is comprised of a very complex series of operations that demand a significant amount of work and staff resources. As a result, staffing critical to the success of the Special Census Program are unavailable during the two years immediately before and a few years after a Decennial Census.</a:t>
            </a:r>
            <a:endParaRPr lang="en-US" dirty="0">
              <a:cs typeface="Calibri" panose="020F0502020204030204"/>
            </a:endParaRPr>
          </a:p>
          <a:p>
            <a:endParaRPr lang="en-US" dirty="0">
              <a:cs typeface="Calibri" panose="020F0502020204030204"/>
            </a:endParaRPr>
          </a:p>
          <a:p>
            <a:r>
              <a:rPr lang="en-US" dirty="0"/>
              <a:t>This decade, many of the 2020 Decennial Census operations were delayed in response to the COVID-19 pandemic. This had a direct impact on the availability of staff to support the 2020 Special Census Program. As a result, the 2020 SC Program will begin accepting requests for cost estimates in 2023 rather than in the “2” year as was done previously.</a:t>
            </a:r>
            <a:endParaRPr lang="en-US" dirty="0">
              <a:cs typeface="Calibri"/>
            </a:endParaRPr>
          </a:p>
          <a:p>
            <a:br>
              <a:rPr lang="en-US" dirty="0"/>
            </a:b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3</a:t>
            </a:fld>
            <a:endParaRPr lang="en-US"/>
          </a:p>
        </p:txBody>
      </p:sp>
    </p:spTree>
    <p:extLst>
      <p:ext uri="{BB962C8B-B14F-4D97-AF65-F5344CB8AC3E}">
        <p14:creationId xmlns:p14="http://schemas.microsoft.com/office/powerpoint/2010/main" val="2300059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https://www.census.gov/programs-surveys/specialcensus.html</a:t>
            </a:r>
          </a:p>
          <a:p>
            <a:endParaRPr lang="en-US" dirty="0"/>
          </a:p>
          <a:p>
            <a:r>
              <a:rPr lang="en-US" dirty="0"/>
              <a:t>• Access to non-federal funding: Some states distribute funds based on current population statistics. By conducting a special census, a community may be able to document changes or growth in population or housing since 2020. This could lead to increased state revenue sharing or other benefits depending on each state's laws or regulations.</a:t>
            </a:r>
            <a:endParaRPr lang="en-US" dirty="0">
              <a:cs typeface="Calibri"/>
            </a:endParaRPr>
          </a:p>
          <a:p>
            <a:endParaRPr lang="en-US" dirty="0">
              <a:cs typeface="Calibri"/>
            </a:endParaRPr>
          </a:p>
          <a:p>
            <a:r>
              <a:rPr lang="en-US" dirty="0"/>
              <a:t> • Self-rule/Self-governance: In some states, once a jurisdiction surpasses a population threshold, it gains the ability to self-rule. For example, the town would be in control instead of the county.</a:t>
            </a:r>
            <a:endParaRPr lang="en-US" dirty="0">
              <a:cs typeface="Calibri"/>
            </a:endParaRPr>
          </a:p>
          <a:p>
            <a:br>
              <a:rPr lang="en-US" dirty="0">
                <a:cs typeface="+mn-lt"/>
              </a:rPr>
            </a:br>
            <a:r>
              <a:rPr lang="en-US" dirty="0"/>
              <a:t> • Public planning: Areas experiencing population growth may need updated information about their population size and distribution throughout the decade to make decisions about public infrastructure and services. </a:t>
            </a:r>
            <a:endParaRPr lang="en-US" dirty="0">
              <a:cs typeface="Calibri" panose="020F0502020204030204"/>
            </a:endParaRPr>
          </a:p>
          <a:p>
            <a:br>
              <a:rPr lang="en-US" dirty="0"/>
            </a:b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4</a:t>
            </a:fld>
            <a:endParaRPr lang="en-US"/>
          </a:p>
        </p:txBody>
      </p:sp>
    </p:spTree>
    <p:extLst>
      <p:ext uri="{BB962C8B-B14F-4D97-AF65-F5344CB8AC3E}">
        <p14:creationId xmlns:p14="http://schemas.microsoft.com/office/powerpoint/2010/main" val="22226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still processing data and releasing results from the 2020 Census but we’re already planning for the 2030 Census. Each census provides an opportunity to build on the last one. There were numerous innovations for the 2020 Census – online response, use of existing data (administrative records), automated processes for staff, among others. In addition to these innovations, the adjustments we had to make in response to the COVID-19 pandemic provided new ways of thinking about how to conduct a census, which we are taking into consideration as we plan for 2030.  </a:t>
            </a:r>
          </a:p>
          <a:p>
            <a:endParaRPr lang="en-US">
              <a:cs typeface="Calibri"/>
            </a:endParaRPr>
          </a:p>
        </p:txBody>
      </p:sp>
      <p:sp>
        <p:nvSpPr>
          <p:cNvPr id="4" name="Slide Number Placeholder 3"/>
          <p:cNvSpPr>
            <a:spLocks noGrp="1"/>
          </p:cNvSpPr>
          <p:nvPr>
            <p:ph type="sldNum" sz="quarter" idx="5"/>
          </p:nvPr>
        </p:nvSpPr>
        <p:spPr/>
        <p:txBody>
          <a:bodyPr/>
          <a:lstStyle/>
          <a:p>
            <a:fld id="{F6A33367-C7DD-4070-8A8A-4A94FB71ED67}" type="slidenum">
              <a:rPr lang="en-US" smtClean="0"/>
              <a:t>6</a:t>
            </a:fld>
            <a:endParaRPr lang="en-US"/>
          </a:p>
        </p:txBody>
      </p:sp>
    </p:spTree>
    <p:extLst>
      <p:ext uri="{BB962C8B-B14F-4D97-AF65-F5344CB8AC3E}">
        <p14:creationId xmlns:p14="http://schemas.microsoft.com/office/powerpoint/2010/main" val="18934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2030 planning actually began in 2018! We are in the midst of soliciting feedback for 2030, I will review the submission process in a few minutes. In addition to receiving and reviewing ideas and suggestions from the public, we created a new Decennial Specialist position whose main objective is to provide insight to 2030 planning and ensuring the staff, partners and public can easily navigate through the decennial operations. </a:t>
            </a:r>
          </a:p>
          <a:p>
            <a:endParaRPr lang="en-US">
              <a:cs typeface="Calibri" panose="020F0502020204030204"/>
            </a:endParaRPr>
          </a:p>
          <a:p>
            <a:r>
              <a:rPr lang="en-US"/>
              <a:t>While eight years may seem like a long time, now is the time to gather input that may shape the census operational design. We’re in the beginning phases of  mapping out what the 2030 Census will look like. This includes an operational design, communications plans and a comprehensive timeline. After that, it’s all about refining the design, testing new features as needed, and putting the infrastructure in place. </a:t>
            </a:r>
            <a:endParaRPr lang="en-US">
              <a:cs typeface="Calibri" panose="020F0502020204030204"/>
            </a:endParaRPr>
          </a:p>
          <a:p>
            <a:endParaRPr lang="en-US">
              <a:cs typeface="Calibri" panose="020F0502020204030204"/>
            </a:endParaRPr>
          </a:p>
          <a:p>
            <a:r>
              <a:rPr lang="en-US">
                <a:cs typeface="Calibri" panose="020F0502020204030204"/>
              </a:rPr>
              <a:t>Let's take a deeper look into our preliminary timeline. </a:t>
            </a:r>
            <a:endParaRPr lang="en-US"/>
          </a:p>
          <a:p>
            <a:pPr algn="ctr"/>
            <a:r>
              <a:rPr lang="en-US"/>
              <a:t>Early Planning Phase</a:t>
            </a:r>
            <a:endParaRPr lang="en-US">
              <a:cs typeface="Calibri"/>
            </a:endParaRPr>
          </a:p>
          <a:p>
            <a:r>
              <a:rPr lang="en-US"/>
              <a:t>Planning for the 2030 Census began in October 2018 with the </a:t>
            </a:r>
            <a:r>
              <a:rPr lang="en-US" b="1"/>
              <a:t>Early Planning Phase</a:t>
            </a:r>
            <a:r>
              <a:rPr lang="en-US"/>
              <a:t>. This phase builds the foundation for the 2030 Census. For 3 years, the Census Bureau examined the 2020 Census design to assess potential enhancements for the next decennial count.</a:t>
            </a:r>
            <a:endParaRPr lang="en-US">
              <a:cs typeface="Calibri"/>
            </a:endParaRPr>
          </a:p>
          <a:p>
            <a:pPr algn="ctr"/>
            <a:r>
              <a:rPr lang="en-US"/>
              <a:t>Design Selection Phase</a:t>
            </a:r>
            <a:endParaRPr lang="en-US">
              <a:cs typeface="Calibri"/>
            </a:endParaRPr>
          </a:p>
          <a:p>
            <a:r>
              <a:rPr lang="en-US"/>
              <a:t>We are currently in the </a:t>
            </a:r>
            <a:r>
              <a:rPr lang="en-US" b="1"/>
              <a:t>Design Selection Phase</a:t>
            </a:r>
            <a:r>
              <a:rPr lang="en-US"/>
              <a:t>. This phase includes research, testing, and operational planning and design work to inform the selection of the initial 2030 Census operational design—the big picture plan for conducting the census. During this phase, the Census Bureau is doing a deep dive on </a:t>
            </a:r>
            <a:r>
              <a:rPr lang="en-US">
                <a:hlinkClick r:id="rId3"/>
              </a:rPr>
              <a:t>2020 Census Data Quality</a:t>
            </a:r>
            <a:r>
              <a:rPr lang="en-US"/>
              <a:t>. We expect to decide on the initial 2030 Census operational design in late 2024.</a:t>
            </a:r>
            <a:endParaRPr lang="en-US">
              <a:cs typeface="Calibri"/>
            </a:endParaRPr>
          </a:p>
          <a:p>
            <a:pPr algn="ctr"/>
            <a:r>
              <a:rPr lang="en-US"/>
              <a:t>Final Planning Phase</a:t>
            </a:r>
            <a:br>
              <a:rPr lang="en-US">
                <a:cs typeface="+mn-lt"/>
              </a:rPr>
            </a:br>
            <a:r>
              <a:rPr lang="en-US"/>
              <a:t> </a:t>
            </a:r>
            <a:endParaRPr lang="en-US">
              <a:cs typeface="Calibri"/>
            </a:endParaRPr>
          </a:p>
          <a:p>
            <a:r>
              <a:rPr lang="en-US"/>
              <a:t>The </a:t>
            </a:r>
            <a:r>
              <a:rPr lang="en-US" b="1"/>
              <a:t>Final Planning Phase</a:t>
            </a:r>
            <a:r>
              <a:rPr lang="en-US"/>
              <a:t> is scheduled to start in 2025. After the initial operational design is developed, the Census Bureau will continue to develop our detailed operational plans and conduct tests as needed to ensure the census produces quality, useful information for the nation. Additional details will be provided as these become available.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6A33367-C7DD-4070-8A8A-4A94FB71ED67}" type="slidenum">
              <a:rPr lang="en-US" smtClean="0"/>
              <a:t>7</a:t>
            </a:fld>
            <a:endParaRPr lang="en-US"/>
          </a:p>
        </p:txBody>
      </p:sp>
    </p:spTree>
    <p:extLst>
      <p:ext uri="{BB962C8B-B14F-4D97-AF65-F5344CB8AC3E}">
        <p14:creationId xmlns:p14="http://schemas.microsoft.com/office/powerpoint/2010/main" val="177416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these are all great opportunities to further explore for 2030, there is even more opportunity by engaging and listening to the public. For the first time, we’re asking you for input on planning and designing the next census. Your expertise and experience can generate fresh ideas about how to count everyone in your community.   With your input now, we will aim to better reach and count historically undercounted people, overcome challenges and encourage everyone to respond to the 2030 Census.  For example, do you know if your neighbor, friend, or grocery store clerk responded to the census? What might help and motivate them to respond? </a:t>
            </a:r>
          </a:p>
          <a:p>
            <a:endParaRPr lang="en-US">
              <a:cs typeface="Calibri"/>
            </a:endParaRPr>
          </a:p>
          <a:p>
            <a:r>
              <a:rPr lang="en-US">
                <a:cs typeface="Calibri"/>
              </a:rPr>
              <a:t>We are looking for ideas and suggestions for the 2030 decennial specifically around:</a:t>
            </a:r>
          </a:p>
          <a:p>
            <a:r>
              <a:rPr lang="en-US"/>
              <a:t>1. Reaching and Motivating Everyone to Respond to the Census</a:t>
            </a:r>
            <a:endParaRPr lang="en-US">
              <a:cs typeface="Calibri" panose="020F0502020204030204"/>
            </a:endParaRPr>
          </a:p>
          <a:p>
            <a:r>
              <a:rPr lang="en-US" i="1"/>
              <a:t>How can we more effectively reach everyone, especially historically undercounted populations such as:</a:t>
            </a:r>
            <a:endParaRPr lang="en-US"/>
          </a:p>
          <a:p>
            <a:r>
              <a:rPr lang="en-US"/>
              <a:t>•</a:t>
            </a:r>
            <a:r>
              <a:rPr lang="en-US" i="1"/>
              <a:t>the Hispanic or Latino population,</a:t>
            </a:r>
            <a:endParaRPr lang="en-US"/>
          </a:p>
          <a:p>
            <a:r>
              <a:rPr lang="en-US"/>
              <a:t>•</a:t>
            </a:r>
            <a:r>
              <a:rPr lang="en-US" i="1"/>
              <a:t>the Black or African American population,</a:t>
            </a:r>
            <a:endParaRPr lang="en-US"/>
          </a:p>
          <a:p>
            <a:r>
              <a:rPr lang="en-US"/>
              <a:t>•</a:t>
            </a:r>
            <a:r>
              <a:rPr lang="en-US" i="1"/>
              <a:t>the American Indian or Alaska Native population living on a reservation,</a:t>
            </a:r>
            <a:endParaRPr lang="en-US"/>
          </a:p>
          <a:p>
            <a:r>
              <a:rPr lang="en-US"/>
              <a:t>•</a:t>
            </a:r>
            <a:r>
              <a:rPr lang="en-US" i="1"/>
              <a:t>people who reported being of Some Other Race, and</a:t>
            </a:r>
            <a:endParaRPr lang="en-US"/>
          </a:p>
          <a:p>
            <a:r>
              <a:rPr lang="en-US"/>
              <a:t>•</a:t>
            </a:r>
            <a:r>
              <a:rPr lang="en-US" i="1"/>
              <a:t>young children?</a:t>
            </a:r>
            <a:endParaRPr lang="en-US"/>
          </a:p>
          <a:p>
            <a:r>
              <a:rPr lang="en-US" i="1"/>
              <a:t>2. How can we more effectively reach increasingly mobile populations, and people living in informal, complex living arrangements?</a:t>
            </a:r>
            <a:endParaRPr lang="en-US"/>
          </a:p>
          <a:p>
            <a:r>
              <a:rPr lang="en-US"/>
              <a:t>Technology</a:t>
            </a:r>
            <a:endParaRPr lang="en-US">
              <a:cs typeface="Calibri"/>
            </a:endParaRPr>
          </a:p>
          <a:p>
            <a:r>
              <a:rPr lang="en-US" i="1"/>
              <a:t>What technology could make responding to the census more user-friendly? What technology could further enhance our efforts to increase self-response and facilitate our work to collect data in person, when necessary?</a:t>
            </a:r>
            <a:endParaRPr lang="en-US"/>
          </a:p>
          <a:p>
            <a:r>
              <a:rPr lang="en-US"/>
              <a:t>3. New Data Sources</a:t>
            </a:r>
            <a:endParaRPr lang="en-US">
              <a:cs typeface="Calibri"/>
            </a:endParaRPr>
          </a:p>
          <a:p>
            <a:r>
              <a:rPr lang="en-US" i="1"/>
              <a:t>What additional data sources (administrative records or other data sources) and methods for using them could increase census operational efficiency and effectiveness and improve data quality? The report on </a:t>
            </a:r>
            <a:r>
              <a:rPr lang="en-US" i="1">
                <a:hlinkClick r:id="rId3"/>
              </a:rPr>
              <a:t>Administrative Data Used in the 2020 Census</a:t>
            </a:r>
            <a:r>
              <a:rPr lang="en-US" i="1"/>
              <a:t> lists the most recently used sources.</a:t>
            </a:r>
            <a:endParaRPr lang="en-US"/>
          </a:p>
          <a:p>
            <a:r>
              <a:rPr lang="en-US"/>
              <a:t>4. How We Contact the Public</a:t>
            </a:r>
            <a:endParaRPr lang="en-US">
              <a:cs typeface="Calibri"/>
            </a:endParaRPr>
          </a:p>
          <a:p>
            <a:r>
              <a:rPr lang="en-US" i="1"/>
              <a:t>What tools and messages should we use to invite people to respond to the census, especially historically undercounted populations? How could we tailor them to maximize the number of households responding on their own? How often should we reach out to each household?</a:t>
            </a:r>
            <a:endParaRPr lang="en-US"/>
          </a:p>
          <a:p>
            <a:r>
              <a:rPr lang="en-US"/>
              <a:t>3. Providing Support to the Public</a:t>
            </a:r>
            <a:endParaRPr lang="en-US">
              <a:cs typeface="Calibri"/>
            </a:endParaRPr>
          </a:p>
          <a:p>
            <a:r>
              <a:rPr lang="en-US" i="1"/>
              <a:t>What are the public’s needs when responding to the census, especially historically undercounted populations? How can we support people as they respond—whether online, by phone, by mail, in English or in another language? How can we increase access for people with disabilities?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F6A33367-C7DD-4070-8A8A-4A94FB71ED67}" type="slidenum">
              <a:rPr lang="en-US" smtClean="0"/>
              <a:t>8</a:t>
            </a:fld>
            <a:endParaRPr lang="en-US"/>
          </a:p>
        </p:txBody>
      </p:sp>
    </p:spTree>
    <p:extLst>
      <p:ext uri="{BB962C8B-B14F-4D97-AF65-F5344CB8AC3E}">
        <p14:creationId xmlns:p14="http://schemas.microsoft.com/office/powerpoint/2010/main" val="399389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have until November15th to submit ideas, comments or suggestions for the 2030 decennial Census. You can email us at </a:t>
            </a:r>
            <a:r>
              <a:rPr lang="en-US">
                <a:hlinkClick r:id="rId3"/>
              </a:rPr>
              <a:t>DCMD.2030.Research@census.gov</a:t>
            </a:r>
            <a:r>
              <a:rPr lang="en-US"/>
              <a:t> or submit online using the federal register service at </a:t>
            </a:r>
            <a:r>
              <a:rPr lang="en-US">
                <a:hlinkClick r:id="rId4"/>
              </a:rPr>
              <a:t>www.federalregister.gov</a:t>
            </a:r>
            <a:r>
              <a:rPr lang="en-US"/>
              <a:t>. Please help us spread the word. We plan to engage as many people as we can through existing meetings, conferences and workshops in the upcoming weeks.</a:t>
            </a:r>
            <a:endParaRPr lang="en-US">
              <a:cs typeface="Calibri"/>
            </a:endParaRPr>
          </a:p>
        </p:txBody>
      </p:sp>
      <p:sp>
        <p:nvSpPr>
          <p:cNvPr id="4" name="Slide Number Placeholder 3"/>
          <p:cNvSpPr>
            <a:spLocks noGrp="1"/>
          </p:cNvSpPr>
          <p:nvPr>
            <p:ph type="sldNum" sz="quarter" idx="5"/>
          </p:nvPr>
        </p:nvSpPr>
        <p:spPr/>
        <p:txBody>
          <a:bodyPr/>
          <a:lstStyle/>
          <a:p>
            <a:fld id="{F6A33367-C7DD-4070-8A8A-4A94FB71ED67}" type="slidenum">
              <a:rPr lang="en-US" smtClean="0"/>
              <a:t>9</a:t>
            </a:fld>
            <a:endParaRPr lang="en-US"/>
          </a:p>
        </p:txBody>
      </p:sp>
    </p:spTree>
    <p:extLst>
      <p:ext uri="{BB962C8B-B14F-4D97-AF65-F5344CB8AC3E}">
        <p14:creationId xmlns:p14="http://schemas.microsoft.com/office/powerpoint/2010/main" val="376089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NYRO has over 12 surveys that are simultaneously in the field for interviewing (with Survey of Income Participation Program starting in February and American Housing Survey beginning in May)</a:t>
            </a:r>
          </a:p>
        </p:txBody>
      </p:sp>
      <p:sp>
        <p:nvSpPr>
          <p:cNvPr id="4" name="Slide Number Placeholder 3"/>
          <p:cNvSpPr>
            <a:spLocks noGrp="1"/>
          </p:cNvSpPr>
          <p:nvPr>
            <p:ph type="sldNum" sz="quarter" idx="5"/>
          </p:nvPr>
        </p:nvSpPr>
        <p:spPr/>
        <p:txBody>
          <a:bodyPr/>
          <a:lstStyle/>
          <a:p>
            <a:fld id="{F6A33367-C7DD-4070-8A8A-4A94FB71ED67}" type="slidenum">
              <a:rPr lang="en-US" smtClean="0"/>
              <a:t>11</a:t>
            </a:fld>
            <a:endParaRPr lang="en-US"/>
          </a:p>
        </p:txBody>
      </p:sp>
    </p:spTree>
    <p:extLst>
      <p:ext uri="{BB962C8B-B14F-4D97-AF65-F5344CB8AC3E}">
        <p14:creationId xmlns:p14="http://schemas.microsoft.com/office/powerpoint/2010/main" val="2742477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 y="-14484"/>
            <a:ext cx="12170661" cy="6900765"/>
          </a:xfrm>
          <a:prstGeom prst="rect">
            <a:avLst/>
          </a:prstGeom>
        </p:spPr>
      </p:pic>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a:solidFill>
                  <a:schemeClr val="accent5">
                    <a:lumMod val="50000"/>
                  </a:schemeClr>
                </a:solidFill>
                <a:latin typeface="+mn-lt"/>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3436776" y="6059782"/>
            <a:ext cx="5318449" cy="365125"/>
          </a:xfrm>
          <a:prstGeom prst="rect">
            <a:avLst/>
          </a:prstGeom>
        </p:spPr>
        <p:txBody>
          <a:bodyPr/>
          <a:lstStyle>
            <a:lvl1pPr>
              <a:defRPr lang="en-US" sz="1200" kern="1200" dirty="0" smtClean="0">
                <a:solidFill>
                  <a:srgbClr val="898989"/>
                </a:solidFill>
                <a:latin typeface="+mn-lt"/>
                <a:ea typeface="+mn-ea"/>
                <a:cs typeface="+mn-cs"/>
              </a:defRPr>
            </a:lvl1pPr>
          </a:lstStyle>
          <a:p>
            <a:pPr algn="ctr"/>
            <a:r>
              <a:rPr lang="en-US"/>
              <a:t>Draft Predecisional – For Internal Use Only – Not for Public Distribution</a:t>
            </a:r>
          </a:p>
        </p:txBody>
      </p:sp>
      <p:sp>
        <p:nvSpPr>
          <p:cNvPr id="6" name="Slide Number Placeholder 5"/>
          <p:cNvSpPr>
            <a:spLocks noGrp="1"/>
          </p:cNvSpPr>
          <p:nvPr>
            <p:ph type="sldNum" sz="quarter" idx="12"/>
          </p:nvPr>
        </p:nvSpPr>
        <p:spPr/>
        <p:txBody>
          <a:bodyPr/>
          <a:lstStyle>
            <a:lvl1pPr>
              <a:defRPr>
                <a:solidFill>
                  <a:srgbClr val="898989"/>
                </a:solidFill>
              </a:defRPr>
            </a:lvl1pPr>
          </a:lstStyle>
          <a:p>
            <a:fld id="{D2D0EA5F-B1C6-418A-A369-5A237FE003BA}" type="slidenum">
              <a:rPr lang="en-US" smtClean="0"/>
              <a:pPr/>
              <a:t>‹#›</a:t>
            </a:fld>
            <a:endParaRPr lang="en-US">
              <a:solidFill>
                <a:srgbClr val="898989"/>
              </a:solidFill>
            </a:endParaRPr>
          </a:p>
        </p:txBody>
      </p:sp>
    </p:spTree>
    <p:extLst>
      <p:ext uri="{BB962C8B-B14F-4D97-AF65-F5344CB8AC3E}">
        <p14:creationId xmlns:p14="http://schemas.microsoft.com/office/powerpoint/2010/main" val="22187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 y="-14484"/>
            <a:ext cx="12170661" cy="6900765"/>
          </a:xfrm>
          <a:prstGeom prst="rect">
            <a:avLst/>
          </a:prstGeom>
        </p:spPr>
      </p:pic>
      <p:sp>
        <p:nvSpPr>
          <p:cNvPr id="2" name="Title 1"/>
          <p:cNvSpPr>
            <a:spLocks noGrp="1"/>
          </p:cNvSpPr>
          <p:nvPr>
            <p:ph type="ctrTitle" hasCustomPrompt="1"/>
          </p:nvPr>
        </p:nvSpPr>
        <p:spPr>
          <a:xfrm>
            <a:off x="1514248" y="1712259"/>
            <a:ext cx="9144000" cy="2504190"/>
          </a:xfrm>
          <a:prstGeom prst="rect">
            <a:avLst/>
          </a:prstGeom>
        </p:spPr>
        <p:txBody>
          <a:bodyPr anchor="b"/>
          <a:lstStyle>
            <a:lvl1pPr algn="ctr">
              <a:defRPr sz="4800" b="1">
                <a:solidFill>
                  <a:schemeClr val="accent5">
                    <a:lumMod val="50000"/>
                  </a:schemeClr>
                </a:solidFill>
                <a:latin typeface="+mn-lt"/>
              </a:defRPr>
            </a:lvl1pPr>
          </a:lstStyle>
          <a:p>
            <a:r>
              <a:rPr lang="en-US"/>
              <a:t>Click to edit </a:t>
            </a:r>
            <a:br>
              <a:rPr lang="en-US"/>
            </a:br>
            <a:r>
              <a:rPr lang="en-US"/>
              <a:t>Master sub-title style</a:t>
            </a:r>
          </a:p>
        </p:txBody>
      </p:sp>
      <p:sp>
        <p:nvSpPr>
          <p:cNvPr id="6" name="Slide Number Placeholder 5"/>
          <p:cNvSpPr>
            <a:spLocks noGrp="1"/>
          </p:cNvSpPr>
          <p:nvPr>
            <p:ph type="sldNum" sz="quarter" idx="12"/>
          </p:nvPr>
        </p:nvSpPr>
        <p:spPr/>
        <p:txBody>
          <a:bodyPr/>
          <a:lstStyle/>
          <a:p>
            <a:fld id="{D2D0EA5F-B1C6-418A-A369-5A237FE003BA}" type="slidenum">
              <a:rPr lang="en-US" smtClean="0"/>
              <a:t>‹#›</a:t>
            </a:fld>
            <a:endParaRPr lang="en-US"/>
          </a:p>
        </p:txBody>
      </p:sp>
    </p:spTree>
    <p:extLst>
      <p:ext uri="{BB962C8B-B14F-4D97-AF65-F5344CB8AC3E}">
        <p14:creationId xmlns:p14="http://schemas.microsoft.com/office/powerpoint/2010/main" val="161224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6275"/>
          </a:xfrm>
          <a:prstGeom prst="rect">
            <a:avLst/>
          </a:prstGeom>
        </p:spPr>
        <p:txBody>
          <a:bodyPr/>
          <a:lstStyle>
            <a:lvl1pPr>
              <a:defRPr sz="3600" b="1">
                <a:solidFill>
                  <a:schemeClr val="accent5">
                    <a:lumMod val="50000"/>
                  </a:schemeClr>
                </a:solidFill>
                <a:latin typeface="+mn-lt"/>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D2D0EA5F-B1C6-418A-A369-5A237FE003BA}" type="slidenum">
              <a:rPr lang="en-US" smtClean="0"/>
              <a:t>‹#›</a:t>
            </a:fld>
            <a:endParaRPr lang="en-US"/>
          </a:p>
        </p:txBody>
      </p:sp>
      <p:sp>
        <p:nvSpPr>
          <p:cNvPr id="4" name="Footer Placeholder 3"/>
          <p:cNvSpPr>
            <a:spLocks noGrp="1"/>
          </p:cNvSpPr>
          <p:nvPr>
            <p:ph type="ftr" sz="quarter" idx="11"/>
          </p:nvPr>
        </p:nvSpPr>
        <p:spPr>
          <a:xfrm>
            <a:off x="4028848" y="6059788"/>
            <a:ext cx="4114800" cy="365125"/>
          </a:xfrm>
          <a:prstGeom prst="rect">
            <a:avLst/>
          </a:prstGeom>
        </p:spPr>
        <p:txBody>
          <a:bodyPr/>
          <a:lstStyle/>
          <a:p>
            <a:r>
              <a:rPr lang="en-US"/>
              <a:t>Draft Predecisional – For Internal Use Only – Not for Public Distribution</a:t>
            </a:r>
          </a:p>
        </p:txBody>
      </p:sp>
      <p:sp>
        <p:nvSpPr>
          <p:cNvPr id="6" name="Content Placeholder 5"/>
          <p:cNvSpPr>
            <a:spLocks noGrp="1"/>
          </p:cNvSpPr>
          <p:nvPr>
            <p:ph sz="quarter" idx="12"/>
          </p:nvPr>
        </p:nvSpPr>
        <p:spPr>
          <a:xfrm>
            <a:off x="838201" y="1219200"/>
            <a:ext cx="10515600" cy="4597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019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2 column with head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549275"/>
          </a:xfrm>
          <a:prstGeom prst="rect">
            <a:avLst/>
          </a:prstGeom>
        </p:spPr>
        <p:txBody>
          <a:bodyPr/>
          <a:lstStyle>
            <a:lvl1pPr>
              <a:defRPr sz="3600" b="1">
                <a:solidFill>
                  <a:schemeClr val="accent5">
                    <a:lumMod val="50000"/>
                  </a:schemeClr>
                </a:solidFill>
                <a:latin typeface="+mn-lt"/>
              </a:defRPr>
            </a:lvl1pPr>
          </a:lstStyle>
          <a:p>
            <a:r>
              <a:rPr lang="en-US"/>
              <a:t>Click to edit Master title style</a:t>
            </a:r>
          </a:p>
        </p:txBody>
      </p:sp>
      <p:sp>
        <p:nvSpPr>
          <p:cNvPr id="3" name="Text Placeholder 2"/>
          <p:cNvSpPr>
            <a:spLocks noGrp="1"/>
          </p:cNvSpPr>
          <p:nvPr>
            <p:ph type="body" idx="1"/>
          </p:nvPr>
        </p:nvSpPr>
        <p:spPr>
          <a:xfrm>
            <a:off x="839788" y="1426874"/>
            <a:ext cx="5157787" cy="549275"/>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059825"/>
            <a:ext cx="5157787" cy="4008196"/>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26874"/>
            <a:ext cx="5183188" cy="549275"/>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61882"/>
            <a:ext cx="5183188" cy="398966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068020"/>
            <a:ext cx="4114800" cy="365125"/>
          </a:xfrm>
          <a:prstGeom prst="rect">
            <a:avLst/>
          </a:prstGeom>
        </p:spPr>
        <p:txBody>
          <a:bodyPr/>
          <a:lstStyle/>
          <a:p>
            <a:r>
              <a:rPr lang="en-US"/>
              <a:t>Draft Predecisional – For Internal Use Only – Not for Public Distribution</a:t>
            </a:r>
          </a:p>
        </p:txBody>
      </p:sp>
      <p:sp>
        <p:nvSpPr>
          <p:cNvPr id="9" name="Slide Number Placeholder 8"/>
          <p:cNvSpPr>
            <a:spLocks noGrp="1"/>
          </p:cNvSpPr>
          <p:nvPr>
            <p:ph type="sldNum" sz="quarter" idx="12"/>
          </p:nvPr>
        </p:nvSpPr>
        <p:spPr/>
        <p:txBody>
          <a:bodyPr/>
          <a:lstStyle/>
          <a:p>
            <a:fld id="{D2D0EA5F-B1C6-418A-A369-5A237FE003BA}" type="slidenum">
              <a:rPr lang="en-US" smtClean="0"/>
              <a:t>‹#›</a:t>
            </a:fld>
            <a:endParaRPr lang="en-US"/>
          </a:p>
        </p:txBody>
      </p:sp>
    </p:spTree>
    <p:extLst>
      <p:ext uri="{BB962C8B-B14F-4D97-AF65-F5344CB8AC3E}">
        <p14:creationId xmlns:p14="http://schemas.microsoft.com/office/powerpoint/2010/main" val="12893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no head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647887"/>
          </a:xfrm>
          <a:prstGeom prst="rect">
            <a:avLst/>
          </a:prstGeom>
        </p:spPr>
        <p:txBody>
          <a:bodyPr/>
          <a:lstStyle>
            <a:lvl1pPr>
              <a:defRPr sz="3600" b="1">
                <a:solidFill>
                  <a:schemeClr val="accent5">
                    <a:lumMod val="50000"/>
                  </a:schemeClr>
                </a:solidFill>
                <a:latin typeface="+mn-lt"/>
              </a:defRPr>
            </a:lvl1pPr>
          </a:lstStyle>
          <a:p>
            <a:r>
              <a:rPr lang="en-US"/>
              <a:t>Click to edit Master title style</a:t>
            </a:r>
          </a:p>
        </p:txBody>
      </p:sp>
      <p:sp>
        <p:nvSpPr>
          <p:cNvPr id="4" name="Content Placeholder 3"/>
          <p:cNvSpPr>
            <a:spLocks noGrp="1"/>
          </p:cNvSpPr>
          <p:nvPr>
            <p:ph sz="half" idx="2"/>
          </p:nvPr>
        </p:nvSpPr>
        <p:spPr>
          <a:xfrm>
            <a:off x="839788" y="1171897"/>
            <a:ext cx="5157787" cy="489612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1174376"/>
            <a:ext cx="5183188" cy="48771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068020"/>
            <a:ext cx="4114800" cy="365125"/>
          </a:xfrm>
          <a:prstGeom prst="rect">
            <a:avLst/>
          </a:prstGeom>
        </p:spPr>
        <p:txBody>
          <a:bodyPr/>
          <a:lstStyle/>
          <a:p>
            <a:r>
              <a:rPr lang="en-US"/>
              <a:t>Draft Predecisional – For Internal Use Only – Not for Public Distribution</a:t>
            </a:r>
          </a:p>
        </p:txBody>
      </p:sp>
      <p:sp>
        <p:nvSpPr>
          <p:cNvPr id="9" name="Slide Number Placeholder 8"/>
          <p:cNvSpPr>
            <a:spLocks noGrp="1"/>
          </p:cNvSpPr>
          <p:nvPr>
            <p:ph type="sldNum" sz="quarter" idx="12"/>
          </p:nvPr>
        </p:nvSpPr>
        <p:spPr/>
        <p:txBody>
          <a:bodyPr/>
          <a:lstStyle/>
          <a:p>
            <a:fld id="{D2D0EA5F-B1C6-418A-A369-5A237FE003BA}" type="slidenum">
              <a:rPr lang="en-US" smtClean="0"/>
              <a:t>‹#›</a:t>
            </a:fld>
            <a:endParaRPr lang="en-US"/>
          </a:p>
        </p:txBody>
      </p:sp>
    </p:spTree>
    <p:extLst>
      <p:ext uri="{BB962C8B-B14F-4D97-AF65-F5344CB8AC3E}">
        <p14:creationId xmlns:p14="http://schemas.microsoft.com/office/powerpoint/2010/main" val="355417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5528"/>
          </a:xfrm>
        </p:spPr>
        <p:txBody>
          <a:bodyPr/>
          <a:lstStyle>
            <a:lvl1pPr>
              <a:defRPr b="1">
                <a:solidFill>
                  <a:srgbClr val="012169"/>
                </a:solidFill>
                <a:latin typeface="+mn-lt"/>
              </a:defRPr>
            </a:lvl1pPr>
          </a:lstStyle>
          <a:p>
            <a:r>
              <a:rPr lang="en-US"/>
              <a:t>Click to edit Master title style</a:t>
            </a:r>
          </a:p>
        </p:txBody>
      </p:sp>
      <p:sp>
        <p:nvSpPr>
          <p:cNvPr id="3" name="Content Placeholder 2"/>
          <p:cNvSpPr>
            <a:spLocks noGrp="1"/>
          </p:cNvSpPr>
          <p:nvPr>
            <p:ph sz="half" idx="1"/>
          </p:nvPr>
        </p:nvSpPr>
        <p:spPr>
          <a:xfrm>
            <a:off x="838200" y="1179095"/>
            <a:ext cx="5181600" cy="49978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179095"/>
            <a:ext cx="5181600" cy="49978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28848" y="6059788"/>
            <a:ext cx="4114800" cy="365125"/>
          </a:xfrm>
          <a:prstGeom prst="rect">
            <a:avLst/>
          </a:prstGeom>
        </p:spPr>
        <p:txBody>
          <a:bodyPr/>
          <a:lstStyle/>
          <a:p>
            <a:r>
              <a:rPr lang="en-US"/>
              <a:t>Draft Predecisional – For Internal Use Only – Not for Public Distribution</a:t>
            </a:r>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59869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E1A3EA-A239-400A-9F21-DE22EC45BE7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B146657-A0F9-483F-97E3-7DD3FA88C7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51B774-8BC7-4BC2-86EF-169503042CCC}"/>
              </a:ext>
            </a:extLst>
          </p:cNvPr>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58671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18" y="-14484"/>
            <a:ext cx="12170661" cy="6900765"/>
          </a:xfrm>
          <a:prstGeom prst="rect">
            <a:avLst/>
          </a:prstGeom>
        </p:spPr>
      </p:pic>
      <p:sp>
        <p:nvSpPr>
          <p:cNvPr id="6" name="Slide Number Placeholder 5"/>
          <p:cNvSpPr>
            <a:spLocks noGrp="1"/>
          </p:cNvSpPr>
          <p:nvPr>
            <p:ph type="sldNum" sz="quarter" idx="4"/>
          </p:nvPr>
        </p:nvSpPr>
        <p:spPr>
          <a:xfrm>
            <a:off x="9038974" y="60515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0EA5F-B1C6-418A-A369-5A237FE003BA}" type="slidenum">
              <a:rPr lang="en-US" smtClean="0"/>
              <a:t>‹#›</a:t>
            </a:fld>
            <a:endParaRPr lang="en-US"/>
          </a:p>
        </p:txBody>
      </p:sp>
      <p:sp>
        <p:nvSpPr>
          <p:cNvPr id="8" name="Footer Placeholder 4">
            <a:extLst>
              <a:ext uri="{FF2B5EF4-FFF2-40B4-BE49-F238E27FC236}">
                <a16:creationId xmlns:a16="http://schemas.microsoft.com/office/drawing/2014/main" id="{D5B38447-B40B-4F53-BCAF-5BEACF942B43}"/>
              </a:ext>
            </a:extLst>
          </p:cNvPr>
          <p:cNvSpPr>
            <a:spLocks noGrp="1"/>
          </p:cNvSpPr>
          <p:nvPr>
            <p:ph type="ftr" sz="quarter" idx="3"/>
          </p:nvPr>
        </p:nvSpPr>
        <p:spPr>
          <a:xfrm>
            <a:off x="3436776" y="6059782"/>
            <a:ext cx="5318449" cy="365125"/>
          </a:xfrm>
          <a:prstGeom prst="rect">
            <a:avLst/>
          </a:prstGeom>
        </p:spPr>
        <p:txBody>
          <a:bodyPr/>
          <a:lstStyle>
            <a:lvl1pPr>
              <a:defRPr lang="en-US" sz="1200" kern="1200" dirty="0" smtClean="0">
                <a:solidFill>
                  <a:srgbClr val="898989"/>
                </a:solidFill>
                <a:latin typeface="+mn-lt"/>
                <a:ea typeface="+mn-ea"/>
                <a:cs typeface="+mn-cs"/>
              </a:defRPr>
            </a:lvl1pPr>
          </a:lstStyle>
          <a:p>
            <a:pPr algn="ctr"/>
            <a:r>
              <a:rPr lang="en-US"/>
              <a:t>Draft Predecisional – For Internal Use Only – Not for Public Distribution</a:t>
            </a:r>
          </a:p>
        </p:txBody>
      </p:sp>
    </p:spTree>
    <p:extLst>
      <p:ext uri="{BB962C8B-B14F-4D97-AF65-F5344CB8AC3E}">
        <p14:creationId xmlns:p14="http://schemas.microsoft.com/office/powerpoint/2010/main" val="38574060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New.York.Regional.Office@census.go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census.gov/cgi-bin/main/email.cgi" TargetMode="External"/><Relationship Id="rId4" Type="http://schemas.openxmlformats.org/officeDocument/2006/relationships/hyperlink" Target="mailto:census.askdata@census.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DCMD.2030.Research@census.go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census.gov/2030census" TargetMode="External"/><Relationship Id="rId4" Type="http://schemas.openxmlformats.org/officeDocument/2006/relationships/hyperlink" Target="http://www.federalregister.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ADCD2-0C92-4EFA-929D-D7F78F107350}"/>
              </a:ext>
            </a:extLst>
          </p:cNvPr>
          <p:cNvPicPr>
            <a:picLocks noChangeAspect="1"/>
          </p:cNvPicPr>
          <p:nvPr/>
        </p:nvPicPr>
        <p:blipFill rotWithShape="1">
          <a:blip r:embed="rId3"/>
          <a:srcRect l="32968" t="25835" r="27501" b="10059"/>
          <a:stretch/>
        </p:blipFill>
        <p:spPr>
          <a:xfrm>
            <a:off x="6643426" y="2298181"/>
            <a:ext cx="5138748" cy="4168116"/>
          </a:xfrm>
          <a:prstGeom prst="rect">
            <a:avLst/>
          </a:prstGeom>
        </p:spPr>
      </p:pic>
      <p:sp>
        <p:nvSpPr>
          <p:cNvPr id="2" name="Slide Number Placeholder 1">
            <a:extLst>
              <a:ext uri="{FF2B5EF4-FFF2-40B4-BE49-F238E27FC236}">
                <a16:creationId xmlns:a16="http://schemas.microsoft.com/office/drawing/2014/main" id="{C480CFD0-B9C9-4C87-910B-5A414903A54A}"/>
              </a:ext>
            </a:extLst>
          </p:cNvPr>
          <p:cNvSpPr>
            <a:spLocks noGrp="1"/>
          </p:cNvSpPr>
          <p:nvPr>
            <p:ph type="sldNum" sz="quarter" idx="12"/>
          </p:nvPr>
        </p:nvSpPr>
        <p:spPr/>
        <p:txBody>
          <a:bodyPr/>
          <a:lstStyle/>
          <a:p>
            <a:fld id="{FC63ECC8-719A-498E-B101-491B6A35558E}" type="slidenum">
              <a:rPr lang="en-US" smtClean="0"/>
              <a:t>1</a:t>
            </a:fld>
            <a:endParaRPr lang="en-US"/>
          </a:p>
        </p:txBody>
      </p:sp>
      <p:sp>
        <p:nvSpPr>
          <p:cNvPr id="6" name="Title 3">
            <a:extLst>
              <a:ext uri="{FF2B5EF4-FFF2-40B4-BE49-F238E27FC236}">
                <a16:creationId xmlns:a16="http://schemas.microsoft.com/office/drawing/2014/main" id="{E28CED7E-663D-4B0F-B5C2-A372986157C1}"/>
              </a:ext>
            </a:extLst>
          </p:cNvPr>
          <p:cNvSpPr txBox="1">
            <a:spLocks/>
          </p:cNvSpPr>
          <p:nvPr/>
        </p:nvSpPr>
        <p:spPr>
          <a:xfrm>
            <a:off x="2107969" y="391703"/>
            <a:ext cx="7573496" cy="19494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spc="60" baseline="0">
                <a:solidFill>
                  <a:schemeClr val="accent1"/>
                </a:solidFill>
                <a:latin typeface="Century Gothic" panose="020B0502020202020204" pitchFamily="34" charset="0"/>
                <a:ea typeface="+mj-ea"/>
                <a:cs typeface="+mj-cs"/>
              </a:defRPr>
            </a:lvl1pPr>
          </a:lstStyle>
          <a:p>
            <a:pPr algn="ctr">
              <a:defRPr/>
            </a:pPr>
            <a:r>
              <a:rPr lang="en-US" sz="4400" b="0">
                <a:solidFill>
                  <a:schemeClr val="tx1"/>
                </a:solidFill>
                <a:latin typeface="Calibri"/>
                <a:cs typeface="Calibri"/>
              </a:rPr>
              <a:t>U.S. Census Bureau</a:t>
            </a:r>
          </a:p>
          <a:p>
            <a:pPr algn="ctr">
              <a:defRPr/>
            </a:pPr>
            <a:r>
              <a:rPr lang="en-US" sz="4400" b="0">
                <a:solidFill>
                  <a:schemeClr val="tx1"/>
                </a:solidFill>
                <a:latin typeface="Calibri"/>
                <a:cs typeface="Calibri"/>
              </a:rPr>
              <a:t>New York Regional Office</a:t>
            </a:r>
          </a:p>
        </p:txBody>
      </p:sp>
      <p:sp>
        <p:nvSpPr>
          <p:cNvPr id="7" name="Content Placeholder 4">
            <a:extLst>
              <a:ext uri="{FF2B5EF4-FFF2-40B4-BE49-F238E27FC236}">
                <a16:creationId xmlns:a16="http://schemas.microsoft.com/office/drawing/2014/main" id="{7DEEFB04-91D2-4F34-8A71-29C48BD2FC56}"/>
              </a:ext>
            </a:extLst>
          </p:cNvPr>
          <p:cNvSpPr txBox="1">
            <a:spLocks/>
          </p:cNvSpPr>
          <p:nvPr/>
        </p:nvSpPr>
        <p:spPr>
          <a:xfrm>
            <a:off x="3608717" y="3422622"/>
            <a:ext cx="4572000" cy="64008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defTabSz="914400" rtl="0" eaLnBrk="1" latinLnBrk="0" hangingPunct="1">
              <a:lnSpc>
                <a:spcPct val="100000"/>
              </a:lnSpc>
              <a:spcBef>
                <a:spcPts val="26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00000"/>
              </a:lnSpc>
              <a:spcBef>
                <a:spcPts val="12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00000"/>
              </a:lnSpc>
              <a:spcBef>
                <a:spcPts val="2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50" b="0" i="0" u="none" strike="noStrike" kern="1200" cap="none" spc="0" normalizeH="0" baseline="0" noProof="0">
                <a:ln>
                  <a:noFill/>
                </a:ln>
                <a:solidFill>
                  <a:sysClr val="windowText" lastClr="000000"/>
                </a:solidFill>
                <a:effectLst/>
                <a:uLnTx/>
                <a:uFillTx/>
                <a:latin typeface="Gotham Book" pitchFamily="50" charset="0"/>
              </a:rPr>
              <a:t> </a:t>
            </a:r>
          </a:p>
        </p:txBody>
      </p:sp>
      <p:pic>
        <p:nvPicPr>
          <p:cNvPr id="9" name="Picture 8">
            <a:extLst>
              <a:ext uri="{FF2B5EF4-FFF2-40B4-BE49-F238E27FC236}">
                <a16:creationId xmlns:a16="http://schemas.microsoft.com/office/drawing/2014/main" id="{3AF00408-669F-4265-94BE-8BC23A676505}"/>
              </a:ext>
            </a:extLst>
          </p:cNvPr>
          <p:cNvPicPr>
            <a:picLocks noChangeAspect="1"/>
          </p:cNvPicPr>
          <p:nvPr/>
        </p:nvPicPr>
        <p:blipFill>
          <a:blip r:embed="rId4"/>
          <a:stretch>
            <a:fillRect/>
          </a:stretch>
        </p:blipFill>
        <p:spPr>
          <a:xfrm>
            <a:off x="5392066" y="1998108"/>
            <a:ext cx="1005299" cy="1048219"/>
          </a:xfrm>
          <a:prstGeom prst="rect">
            <a:avLst/>
          </a:prstGeom>
        </p:spPr>
      </p:pic>
      <p:sp>
        <p:nvSpPr>
          <p:cNvPr id="3" name="TextBox 2">
            <a:extLst>
              <a:ext uri="{FF2B5EF4-FFF2-40B4-BE49-F238E27FC236}">
                <a16:creationId xmlns:a16="http://schemas.microsoft.com/office/drawing/2014/main" id="{5D417A57-C3B4-49C6-8A23-EA61C0459A4C}"/>
              </a:ext>
            </a:extLst>
          </p:cNvPr>
          <p:cNvSpPr txBox="1"/>
          <p:nvPr/>
        </p:nvSpPr>
        <p:spPr>
          <a:xfrm>
            <a:off x="2202113" y="2980107"/>
            <a:ext cx="738520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cs typeface="Calibri"/>
              </a:rPr>
              <a:t>Leila N. Dickerson</a:t>
            </a:r>
          </a:p>
          <a:p>
            <a:pPr algn="ctr"/>
            <a:r>
              <a:rPr lang="en-US" sz="2800">
                <a:cs typeface="Calibri"/>
              </a:rPr>
              <a:t>Regional Director</a:t>
            </a:r>
            <a:endParaRPr lang="en-US" sz="3200">
              <a:cs typeface="Calibri"/>
            </a:endParaRPr>
          </a:p>
          <a:p>
            <a:pPr algn="ctr"/>
            <a:endParaRPr lang="en-US" sz="3200">
              <a:cs typeface="Calibri"/>
            </a:endParaRPr>
          </a:p>
        </p:txBody>
      </p:sp>
    </p:spTree>
    <p:extLst>
      <p:ext uri="{BB962C8B-B14F-4D97-AF65-F5344CB8AC3E}">
        <p14:creationId xmlns:p14="http://schemas.microsoft.com/office/powerpoint/2010/main" val="2490450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7881-0520-372F-FFC2-76A72EC64FD6}"/>
              </a:ext>
            </a:extLst>
          </p:cNvPr>
          <p:cNvSpPr>
            <a:spLocks noGrp="1"/>
          </p:cNvSpPr>
          <p:nvPr>
            <p:ph type="title"/>
          </p:nvPr>
        </p:nvSpPr>
        <p:spPr>
          <a:xfrm>
            <a:off x="698021" y="2465055"/>
            <a:ext cx="10515600" cy="647887"/>
          </a:xfrm>
        </p:spPr>
        <p:txBody>
          <a:bodyPr lIns="91440" tIns="45720" rIns="91440" bIns="45720" anchor="t"/>
          <a:lstStyle/>
          <a:p>
            <a:pPr algn="ctr"/>
            <a:r>
              <a:rPr lang="en-US" sz="4400">
                <a:cs typeface="Calibri"/>
              </a:rPr>
              <a:t>Current Surveys</a:t>
            </a:r>
          </a:p>
        </p:txBody>
      </p:sp>
      <p:sp>
        <p:nvSpPr>
          <p:cNvPr id="5" name="Footer Placeholder 4">
            <a:extLst>
              <a:ext uri="{FF2B5EF4-FFF2-40B4-BE49-F238E27FC236}">
                <a16:creationId xmlns:a16="http://schemas.microsoft.com/office/drawing/2014/main" id="{2A35F5BC-AE50-C53B-B3F8-C001DE15B374}"/>
              </a:ext>
            </a:extLst>
          </p:cNvPr>
          <p:cNvSpPr>
            <a:spLocks noGrp="1"/>
          </p:cNvSpPr>
          <p:nvPr>
            <p:ph type="ftr" sz="quarter" idx="11"/>
          </p:nvPr>
        </p:nvSpPr>
        <p:spPr/>
        <p:txBody>
          <a:bodyPr/>
          <a:lstStyle/>
          <a:p>
            <a:r>
              <a:rPr lang="en-US"/>
              <a:t>Draft Predecisional – For Internal Use Only – Not for Public Distribution</a:t>
            </a:r>
          </a:p>
        </p:txBody>
      </p:sp>
      <p:sp>
        <p:nvSpPr>
          <p:cNvPr id="6" name="Slide Number Placeholder 5">
            <a:extLst>
              <a:ext uri="{FF2B5EF4-FFF2-40B4-BE49-F238E27FC236}">
                <a16:creationId xmlns:a16="http://schemas.microsoft.com/office/drawing/2014/main" id="{0876FE21-D910-1F00-5727-44A1846E4F55}"/>
              </a:ext>
            </a:extLst>
          </p:cNvPr>
          <p:cNvSpPr>
            <a:spLocks noGrp="1"/>
          </p:cNvSpPr>
          <p:nvPr>
            <p:ph type="sldNum" sz="quarter" idx="12"/>
          </p:nvPr>
        </p:nvSpPr>
        <p:spPr/>
        <p:txBody>
          <a:bodyPr/>
          <a:lstStyle/>
          <a:p>
            <a:fld id="{D2D0EA5F-B1C6-418A-A369-5A237FE003BA}" type="slidenum">
              <a:rPr lang="en-US" smtClean="0"/>
              <a:t>10</a:t>
            </a:fld>
            <a:endParaRPr lang="en-US"/>
          </a:p>
        </p:txBody>
      </p:sp>
    </p:spTree>
    <p:extLst>
      <p:ext uri="{BB962C8B-B14F-4D97-AF65-F5344CB8AC3E}">
        <p14:creationId xmlns:p14="http://schemas.microsoft.com/office/powerpoint/2010/main" val="173653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1E188-ED6C-4B3B-9563-DF7F9B83D971}"/>
              </a:ext>
            </a:extLst>
          </p:cNvPr>
          <p:cNvSpPr>
            <a:spLocks noGrp="1"/>
          </p:cNvSpPr>
          <p:nvPr>
            <p:ph type="title"/>
          </p:nvPr>
        </p:nvSpPr>
        <p:spPr>
          <a:xfrm>
            <a:off x="839788" y="435309"/>
            <a:ext cx="10515600" cy="647887"/>
          </a:xfrm>
        </p:spPr>
        <p:txBody>
          <a:bodyPr lIns="91440" tIns="45720" rIns="91440" bIns="45720" anchor="t"/>
          <a:lstStyle/>
          <a:p>
            <a:r>
              <a:rPr lang="en-US"/>
              <a:t>Current and Upcoming Surveys in New Jersey</a:t>
            </a:r>
          </a:p>
        </p:txBody>
      </p:sp>
      <p:sp>
        <p:nvSpPr>
          <p:cNvPr id="6" name="Slide Number Placeholder 5">
            <a:extLst>
              <a:ext uri="{FF2B5EF4-FFF2-40B4-BE49-F238E27FC236}">
                <a16:creationId xmlns:a16="http://schemas.microsoft.com/office/drawing/2014/main" id="{E44A353A-2998-4794-AF76-7D82A253A310}"/>
              </a:ext>
            </a:extLst>
          </p:cNvPr>
          <p:cNvSpPr>
            <a:spLocks noGrp="1"/>
          </p:cNvSpPr>
          <p:nvPr>
            <p:ph type="sldNum" sz="quarter" idx="12"/>
          </p:nvPr>
        </p:nvSpPr>
        <p:spPr/>
        <p:txBody>
          <a:bodyPr/>
          <a:lstStyle/>
          <a:p>
            <a:fld id="{D2D0EA5F-B1C6-418A-A369-5A237FE003BA}" type="slidenum">
              <a:rPr lang="en-US" smtClean="0"/>
              <a:t>11</a:t>
            </a:fld>
            <a:endParaRPr lang="en-US"/>
          </a:p>
        </p:txBody>
      </p:sp>
      <p:graphicFrame>
        <p:nvGraphicFramePr>
          <p:cNvPr id="7" name="Table 6">
            <a:extLst>
              <a:ext uri="{FF2B5EF4-FFF2-40B4-BE49-F238E27FC236}">
                <a16:creationId xmlns:a16="http://schemas.microsoft.com/office/drawing/2014/main" id="{BA56CDCD-D6D7-477C-BD03-F848CABF285C}"/>
              </a:ext>
            </a:extLst>
          </p:cNvPr>
          <p:cNvGraphicFramePr>
            <a:graphicFrameLocks noGrp="1"/>
          </p:cNvGraphicFramePr>
          <p:nvPr>
            <p:extLst>
              <p:ext uri="{D42A27DB-BD31-4B8C-83A1-F6EECF244321}">
                <p14:modId xmlns:p14="http://schemas.microsoft.com/office/powerpoint/2010/main" val="3279775472"/>
              </p:ext>
            </p:extLst>
          </p:nvPr>
        </p:nvGraphicFramePr>
        <p:xfrm>
          <a:off x="1145486" y="1362980"/>
          <a:ext cx="4207534" cy="3520499"/>
        </p:xfrm>
        <a:graphic>
          <a:graphicData uri="http://schemas.openxmlformats.org/drawingml/2006/table">
            <a:tbl>
              <a:tblPr firstRow="1" bandRow="1">
                <a:tableStyleId>{3B4B98B0-60AC-42C2-AFA5-B58CD77FA1E5}</a:tableStyleId>
              </a:tblPr>
              <a:tblGrid>
                <a:gridCol w="1263254">
                  <a:extLst>
                    <a:ext uri="{9D8B030D-6E8A-4147-A177-3AD203B41FA5}">
                      <a16:colId xmlns:a16="http://schemas.microsoft.com/office/drawing/2014/main" val="4093693332"/>
                    </a:ext>
                  </a:extLst>
                </a:gridCol>
                <a:gridCol w="1472140">
                  <a:extLst>
                    <a:ext uri="{9D8B030D-6E8A-4147-A177-3AD203B41FA5}">
                      <a16:colId xmlns:a16="http://schemas.microsoft.com/office/drawing/2014/main" val="2157698084"/>
                    </a:ext>
                  </a:extLst>
                </a:gridCol>
                <a:gridCol w="1472140">
                  <a:extLst>
                    <a:ext uri="{9D8B030D-6E8A-4147-A177-3AD203B41FA5}">
                      <a16:colId xmlns:a16="http://schemas.microsoft.com/office/drawing/2014/main" val="3208455181"/>
                    </a:ext>
                  </a:extLst>
                </a:gridCol>
              </a:tblGrid>
              <a:tr h="795625">
                <a:tc>
                  <a:txBody>
                    <a:bodyPr/>
                    <a:lstStyle/>
                    <a:p>
                      <a:pPr algn="ctr"/>
                      <a:r>
                        <a:rPr lang="en-US" sz="2400">
                          <a:effectLst/>
                        </a:rPr>
                        <a:t>Survey</a:t>
                      </a:r>
                    </a:p>
                  </a:txBody>
                  <a:tcPr marL="0" marR="0" marT="0" marB="0" anchor="ctr"/>
                </a:tc>
                <a:tc>
                  <a:txBody>
                    <a:bodyPr/>
                    <a:lstStyle/>
                    <a:p>
                      <a:pPr algn="ctr"/>
                      <a:r>
                        <a:rPr lang="en-US" sz="2400">
                          <a:effectLst/>
                        </a:rPr>
                        <a:t>Timetable</a:t>
                      </a:r>
                    </a:p>
                  </a:txBody>
                  <a:tcPr marL="0" marR="0" marT="0" marB="0" anchor="ctr"/>
                </a:tc>
                <a:tc>
                  <a:txBody>
                    <a:bodyPr/>
                    <a:lstStyle/>
                    <a:p>
                      <a:pPr algn="ctr"/>
                      <a:r>
                        <a:rPr lang="en-US" sz="2400">
                          <a:effectLst/>
                        </a:rPr>
                        <a:t>Workload</a:t>
                      </a:r>
                    </a:p>
                  </a:txBody>
                  <a:tcPr marL="0" marR="0" marT="0" marB="0" anchor="ctr"/>
                </a:tc>
                <a:extLst>
                  <a:ext uri="{0D108BD9-81ED-4DB2-BD59-A6C34878D82A}">
                    <a16:rowId xmlns:a16="http://schemas.microsoft.com/office/drawing/2014/main" val="3227484788"/>
                  </a:ext>
                </a:extLst>
              </a:tr>
              <a:tr h="454146">
                <a:tc>
                  <a:txBody>
                    <a:bodyPr/>
                    <a:lstStyle/>
                    <a:p>
                      <a:pPr algn="ctr"/>
                      <a:r>
                        <a:rPr lang="en-US" sz="1600">
                          <a:effectLst/>
                        </a:rPr>
                        <a:t>ACS-HU</a:t>
                      </a:r>
                    </a:p>
                  </a:txBody>
                  <a:tcPr marL="0" marR="0" marT="0" marB="0" anchor="ctr"/>
                </a:tc>
                <a:tc>
                  <a:txBody>
                    <a:bodyPr/>
                    <a:lstStyle/>
                    <a:p>
                      <a:pPr algn="ctr"/>
                      <a:r>
                        <a:rPr lang="en-US" sz="1600">
                          <a:effectLst/>
                        </a:rPr>
                        <a:t>Monthly</a:t>
                      </a:r>
                    </a:p>
                  </a:txBody>
                  <a:tcPr marL="0" marR="0" marT="0" marB="0" anchor="ctr"/>
                </a:tc>
                <a:tc>
                  <a:txBody>
                    <a:bodyPr/>
                    <a:lstStyle/>
                    <a:p>
                      <a:pPr algn="ctr"/>
                      <a:r>
                        <a:rPr lang="en-US" sz="1600">
                          <a:effectLst/>
                        </a:rPr>
                        <a:t>715</a:t>
                      </a:r>
                    </a:p>
                  </a:txBody>
                  <a:tcPr marL="0" marR="0" marT="0" marB="0" anchor="ctr"/>
                </a:tc>
                <a:extLst>
                  <a:ext uri="{0D108BD9-81ED-4DB2-BD59-A6C34878D82A}">
                    <a16:rowId xmlns:a16="http://schemas.microsoft.com/office/drawing/2014/main" val="3240187075"/>
                  </a:ext>
                </a:extLst>
              </a:tr>
              <a:tr h="454146">
                <a:tc>
                  <a:txBody>
                    <a:bodyPr/>
                    <a:lstStyle/>
                    <a:p>
                      <a:pPr algn="ctr"/>
                      <a:r>
                        <a:rPr lang="en-US" sz="1600">
                          <a:effectLst/>
                        </a:rPr>
                        <a:t>ACS-GQ</a:t>
                      </a:r>
                    </a:p>
                  </a:txBody>
                  <a:tcPr marL="0" marR="0" marT="0" marB="0" anchor="ctr"/>
                </a:tc>
                <a:tc>
                  <a:txBody>
                    <a:bodyPr/>
                    <a:lstStyle/>
                    <a:p>
                      <a:pPr algn="ctr"/>
                      <a:r>
                        <a:rPr lang="en-US" sz="1600">
                          <a:effectLst/>
                        </a:rPr>
                        <a:t>Monthly</a:t>
                      </a:r>
                    </a:p>
                  </a:txBody>
                  <a:tcPr marL="0" marR="0" marT="0" marB="0" anchor="ctr"/>
                </a:tc>
                <a:tc>
                  <a:txBody>
                    <a:bodyPr/>
                    <a:lstStyle/>
                    <a:p>
                      <a:pPr algn="ctr"/>
                      <a:r>
                        <a:rPr lang="en-US" sz="1600">
                          <a:effectLst/>
                        </a:rPr>
                        <a:t>50</a:t>
                      </a:r>
                    </a:p>
                  </a:txBody>
                  <a:tcPr marL="0" marR="0" marT="0" marB="0" anchor="ctr"/>
                </a:tc>
                <a:extLst>
                  <a:ext uri="{0D108BD9-81ED-4DB2-BD59-A6C34878D82A}">
                    <a16:rowId xmlns:a16="http://schemas.microsoft.com/office/drawing/2014/main" val="2930671743"/>
                  </a:ext>
                </a:extLst>
              </a:tr>
              <a:tr h="454145">
                <a:tc>
                  <a:txBody>
                    <a:bodyPr/>
                    <a:lstStyle/>
                    <a:p>
                      <a:pPr marL="0" lvl="0" indent="0" algn="ctr" defTabSz="914400">
                        <a:lnSpc>
                          <a:spcPct val="100000"/>
                        </a:lnSpc>
                        <a:spcBef>
                          <a:spcPts val="0"/>
                        </a:spcBef>
                        <a:spcAft>
                          <a:spcPts val="0"/>
                        </a:spcAft>
                        <a:buNone/>
                        <a:tabLst/>
                        <a:defRPr/>
                      </a:pPr>
                      <a:r>
                        <a:rPr lang="en-US" sz="1600">
                          <a:effectLst/>
                        </a:rPr>
                        <a:t>AHS</a:t>
                      </a:r>
                    </a:p>
                  </a:txBody>
                  <a:tcPr marL="0" marR="0" marT="0" marB="0" anchor="ctr"/>
                </a:tc>
                <a:tc>
                  <a:txBody>
                    <a:bodyPr/>
                    <a:lstStyle/>
                    <a:p>
                      <a:pPr lvl="0" algn="ctr">
                        <a:buNone/>
                      </a:pPr>
                      <a:r>
                        <a:rPr lang="en-US" sz="1600">
                          <a:effectLst/>
                        </a:rPr>
                        <a:t>May 1 – Sept 30</a:t>
                      </a:r>
                    </a:p>
                  </a:txBody>
                  <a:tcPr marL="0" marR="0" marT="0" marB="0" anchor="ctr"/>
                </a:tc>
                <a:tc>
                  <a:txBody>
                    <a:bodyPr/>
                    <a:lstStyle/>
                    <a:p>
                      <a:pPr lvl="0" algn="ctr">
                        <a:buNone/>
                      </a:pPr>
                      <a:r>
                        <a:rPr lang="en-US" sz="1600">
                          <a:effectLst/>
                        </a:rPr>
                        <a:t>1,460</a:t>
                      </a:r>
                    </a:p>
                  </a:txBody>
                  <a:tcPr marL="0" marR="0" marT="0" marB="0" anchor="ctr"/>
                </a:tc>
                <a:extLst>
                  <a:ext uri="{0D108BD9-81ED-4DB2-BD59-A6C34878D82A}">
                    <a16:rowId xmlns:a16="http://schemas.microsoft.com/office/drawing/2014/main" val="619786667"/>
                  </a:ext>
                </a:extLst>
              </a:tr>
              <a:tr h="454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effectLst/>
                        </a:rPr>
                        <a:t>CED</a:t>
                      </a:r>
                    </a:p>
                  </a:txBody>
                  <a:tcPr marL="0" marR="0" marT="0" marB="0" anchor="ctr"/>
                </a:tc>
                <a:tc>
                  <a:txBody>
                    <a:bodyPr/>
                    <a:lstStyle/>
                    <a:p>
                      <a:pPr algn="ctr"/>
                      <a:r>
                        <a:rPr lang="en-US" sz="1600">
                          <a:effectLst/>
                        </a:rPr>
                        <a:t>Monthly</a:t>
                      </a:r>
                    </a:p>
                  </a:txBody>
                  <a:tcPr marL="0" marR="0" marT="0" marB="0" anchor="ctr"/>
                </a:tc>
                <a:tc>
                  <a:txBody>
                    <a:bodyPr/>
                    <a:lstStyle/>
                    <a:p>
                      <a:pPr algn="ctr"/>
                      <a:r>
                        <a:rPr lang="en-US" sz="1600">
                          <a:effectLst/>
                        </a:rPr>
                        <a:t>45</a:t>
                      </a:r>
                    </a:p>
                  </a:txBody>
                  <a:tcPr marL="0" marR="0" marT="0" marB="0" anchor="ctr"/>
                </a:tc>
                <a:extLst>
                  <a:ext uri="{0D108BD9-81ED-4DB2-BD59-A6C34878D82A}">
                    <a16:rowId xmlns:a16="http://schemas.microsoft.com/office/drawing/2014/main" val="2125312806"/>
                  </a:ext>
                </a:extLst>
              </a:tr>
              <a:tr h="454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effectLst/>
                        </a:rPr>
                        <a:t>CEQ</a:t>
                      </a:r>
                    </a:p>
                  </a:txBody>
                  <a:tcPr marL="0" marR="0" marT="0" marB="0" anchor="ctr"/>
                </a:tc>
                <a:tc>
                  <a:txBody>
                    <a:bodyPr/>
                    <a:lstStyle/>
                    <a:p>
                      <a:pPr algn="ctr"/>
                      <a:r>
                        <a:rPr lang="en-US" sz="1600">
                          <a:effectLst/>
                        </a:rPr>
                        <a:t>Monthly</a:t>
                      </a:r>
                    </a:p>
                  </a:txBody>
                  <a:tcPr marL="0" marR="0" marT="0" marB="0" anchor="ctr"/>
                </a:tc>
                <a:tc>
                  <a:txBody>
                    <a:bodyPr/>
                    <a:lstStyle/>
                    <a:p>
                      <a:pPr algn="ctr"/>
                      <a:r>
                        <a:rPr lang="en-US" sz="1600">
                          <a:effectLst/>
                        </a:rPr>
                        <a:t>105</a:t>
                      </a:r>
                    </a:p>
                  </a:txBody>
                  <a:tcPr marL="0" marR="0" marT="0" marB="0" anchor="ctr"/>
                </a:tc>
                <a:extLst>
                  <a:ext uri="{0D108BD9-81ED-4DB2-BD59-A6C34878D82A}">
                    <a16:rowId xmlns:a16="http://schemas.microsoft.com/office/drawing/2014/main" val="332180564"/>
                  </a:ext>
                </a:extLst>
              </a:tr>
              <a:tr h="454145">
                <a:tc>
                  <a:txBody>
                    <a:bodyPr/>
                    <a:lstStyle/>
                    <a:p>
                      <a:pPr marL="0" marR="0" lvl="0" indent="0" algn="ctr" defTabSz="914400" rtl="0">
                        <a:lnSpc>
                          <a:spcPct val="100000"/>
                        </a:lnSpc>
                        <a:spcBef>
                          <a:spcPts val="0"/>
                        </a:spcBef>
                        <a:spcAft>
                          <a:spcPts val="0"/>
                        </a:spcAft>
                        <a:buClrTx/>
                        <a:buSzTx/>
                        <a:buFontTx/>
                        <a:buNone/>
                        <a:tabLst/>
                        <a:defRPr/>
                      </a:pPr>
                      <a:r>
                        <a:rPr lang="en-US" sz="1600">
                          <a:effectLst/>
                        </a:rPr>
                        <a:t>CPS</a:t>
                      </a:r>
                      <a:endParaRPr lang="en-US"/>
                    </a:p>
                  </a:txBody>
                  <a:tcPr marL="0" marR="0" marT="0" marB="0" anchor="ctr"/>
                </a:tc>
                <a:tc>
                  <a:txBody>
                    <a:bodyPr/>
                    <a:lstStyle/>
                    <a:p>
                      <a:pPr lvl="0" algn="ctr">
                        <a:buNone/>
                      </a:pPr>
                      <a:r>
                        <a:rPr lang="en-US" sz="1600">
                          <a:effectLst/>
                        </a:rPr>
                        <a:t>Monthly</a:t>
                      </a:r>
                      <a:endParaRPr lang="en-US"/>
                    </a:p>
                  </a:txBody>
                  <a:tcPr marL="0" marR="0" marT="0" marB="0" anchor="ctr"/>
                </a:tc>
                <a:tc>
                  <a:txBody>
                    <a:bodyPr/>
                    <a:lstStyle/>
                    <a:p>
                      <a:pPr lvl="0" algn="ctr">
                        <a:buNone/>
                      </a:pPr>
                      <a:r>
                        <a:rPr lang="en-US" sz="1600">
                          <a:effectLst/>
                        </a:rPr>
                        <a:t>1,370</a:t>
                      </a:r>
                    </a:p>
                  </a:txBody>
                  <a:tcPr marL="0" marR="0" marT="0" marB="0" anchor="ctr"/>
                </a:tc>
                <a:extLst>
                  <a:ext uri="{0D108BD9-81ED-4DB2-BD59-A6C34878D82A}">
                    <a16:rowId xmlns:a16="http://schemas.microsoft.com/office/drawing/2014/main" val="2710783165"/>
                  </a:ext>
                </a:extLst>
              </a:tr>
            </a:tbl>
          </a:graphicData>
        </a:graphic>
      </p:graphicFrame>
      <p:graphicFrame>
        <p:nvGraphicFramePr>
          <p:cNvPr id="4" name="Table 3">
            <a:extLst>
              <a:ext uri="{FF2B5EF4-FFF2-40B4-BE49-F238E27FC236}">
                <a16:creationId xmlns:a16="http://schemas.microsoft.com/office/drawing/2014/main" id="{5A58A656-1150-A378-E48F-CF209839D73C}"/>
              </a:ext>
            </a:extLst>
          </p:cNvPr>
          <p:cNvGraphicFramePr>
            <a:graphicFrameLocks noGrp="1"/>
          </p:cNvGraphicFramePr>
          <p:nvPr>
            <p:extLst>
              <p:ext uri="{D42A27DB-BD31-4B8C-83A1-F6EECF244321}">
                <p14:modId xmlns:p14="http://schemas.microsoft.com/office/powerpoint/2010/main" val="2252998927"/>
              </p:ext>
            </p:extLst>
          </p:nvPr>
        </p:nvGraphicFramePr>
        <p:xfrm>
          <a:off x="6176237" y="1362978"/>
          <a:ext cx="4207534" cy="3066352"/>
        </p:xfrm>
        <a:graphic>
          <a:graphicData uri="http://schemas.openxmlformats.org/drawingml/2006/table">
            <a:tbl>
              <a:tblPr firstRow="1" bandRow="1">
                <a:tableStyleId>{3B4B98B0-60AC-42C2-AFA5-B58CD77FA1E5}</a:tableStyleId>
              </a:tblPr>
              <a:tblGrid>
                <a:gridCol w="1263254">
                  <a:extLst>
                    <a:ext uri="{9D8B030D-6E8A-4147-A177-3AD203B41FA5}">
                      <a16:colId xmlns:a16="http://schemas.microsoft.com/office/drawing/2014/main" val="4093693332"/>
                    </a:ext>
                  </a:extLst>
                </a:gridCol>
                <a:gridCol w="1472140">
                  <a:extLst>
                    <a:ext uri="{9D8B030D-6E8A-4147-A177-3AD203B41FA5}">
                      <a16:colId xmlns:a16="http://schemas.microsoft.com/office/drawing/2014/main" val="2157698084"/>
                    </a:ext>
                  </a:extLst>
                </a:gridCol>
                <a:gridCol w="1472140">
                  <a:extLst>
                    <a:ext uri="{9D8B030D-6E8A-4147-A177-3AD203B41FA5}">
                      <a16:colId xmlns:a16="http://schemas.microsoft.com/office/drawing/2014/main" val="3208455181"/>
                    </a:ext>
                  </a:extLst>
                </a:gridCol>
              </a:tblGrid>
              <a:tr h="795625">
                <a:tc>
                  <a:txBody>
                    <a:bodyPr/>
                    <a:lstStyle/>
                    <a:p>
                      <a:pPr algn="ctr"/>
                      <a:r>
                        <a:rPr lang="en-US" sz="2400">
                          <a:effectLst/>
                        </a:rPr>
                        <a:t>Survey</a:t>
                      </a:r>
                    </a:p>
                  </a:txBody>
                  <a:tcPr marL="0" marR="0" marT="0" marB="0" anchor="ctr"/>
                </a:tc>
                <a:tc>
                  <a:txBody>
                    <a:bodyPr/>
                    <a:lstStyle/>
                    <a:p>
                      <a:pPr algn="ctr"/>
                      <a:r>
                        <a:rPr lang="en-US" sz="2400">
                          <a:effectLst/>
                        </a:rPr>
                        <a:t>Timetable</a:t>
                      </a:r>
                    </a:p>
                  </a:txBody>
                  <a:tcPr marL="0" marR="0" marT="0" marB="0" anchor="ctr"/>
                </a:tc>
                <a:tc>
                  <a:txBody>
                    <a:bodyPr/>
                    <a:lstStyle/>
                    <a:p>
                      <a:pPr algn="ctr"/>
                      <a:r>
                        <a:rPr lang="en-US" sz="2400">
                          <a:effectLst/>
                        </a:rPr>
                        <a:t>Workload</a:t>
                      </a:r>
                    </a:p>
                  </a:txBody>
                  <a:tcPr marL="0" marR="0" marT="0" marB="0" anchor="ctr"/>
                </a:tc>
                <a:extLst>
                  <a:ext uri="{0D108BD9-81ED-4DB2-BD59-A6C34878D82A}">
                    <a16:rowId xmlns:a16="http://schemas.microsoft.com/office/drawing/2014/main" val="3227484788"/>
                  </a:ext>
                </a:extLst>
              </a:tr>
              <a:tr h="454145">
                <a:tc>
                  <a:txBody>
                    <a:bodyPr/>
                    <a:lstStyle/>
                    <a:p>
                      <a:pPr lvl="0" algn="ctr">
                        <a:buNone/>
                      </a:pPr>
                      <a:r>
                        <a:rPr lang="en-US" sz="1600">
                          <a:effectLst/>
                        </a:rPr>
                        <a:t>HAMCS</a:t>
                      </a:r>
                      <a:endParaRPr lang="en-US"/>
                    </a:p>
                  </a:txBody>
                  <a:tcPr marL="0" marR="0" marT="0" marB="0" anchor="ctr"/>
                </a:tc>
                <a:tc>
                  <a:txBody>
                    <a:bodyPr/>
                    <a:lstStyle/>
                    <a:p>
                      <a:pPr lvl="0" algn="ctr">
                        <a:buNone/>
                      </a:pPr>
                      <a:r>
                        <a:rPr lang="en-US" sz="1600">
                          <a:effectLst/>
                        </a:rPr>
                        <a:t>Monthly</a:t>
                      </a:r>
                      <a:endParaRPr lang="en-US"/>
                    </a:p>
                  </a:txBody>
                  <a:tcPr marL="0" marR="0" marT="0" marB="0" anchor="ctr"/>
                </a:tc>
                <a:tc>
                  <a:txBody>
                    <a:bodyPr/>
                    <a:lstStyle/>
                    <a:p>
                      <a:pPr lvl="0" algn="ctr">
                        <a:buNone/>
                      </a:pPr>
                      <a:r>
                        <a:rPr lang="en-US" sz="1600">
                          <a:effectLst/>
                        </a:rPr>
                        <a:t>15</a:t>
                      </a:r>
                      <a:endParaRPr lang="en-US"/>
                    </a:p>
                  </a:txBody>
                  <a:tcPr marL="0" marR="0" marT="0" marB="0" anchor="ctr"/>
                </a:tc>
                <a:extLst>
                  <a:ext uri="{0D108BD9-81ED-4DB2-BD59-A6C34878D82A}">
                    <a16:rowId xmlns:a16="http://schemas.microsoft.com/office/drawing/2014/main" val="3544463568"/>
                  </a:ext>
                </a:extLst>
              </a:tr>
              <a:tr h="454146">
                <a:tc>
                  <a:txBody>
                    <a:bodyPr/>
                    <a:lstStyle/>
                    <a:p>
                      <a:pPr algn="ctr"/>
                      <a:r>
                        <a:rPr lang="en-US" sz="1600">
                          <a:effectLst/>
                        </a:rPr>
                        <a:t>NHIS</a:t>
                      </a:r>
                    </a:p>
                  </a:txBody>
                  <a:tcPr marL="0" marR="0" marT="0" marB="0" anchor="ctr"/>
                </a:tc>
                <a:tc>
                  <a:txBody>
                    <a:bodyPr/>
                    <a:lstStyle/>
                    <a:p>
                      <a:pPr algn="ctr"/>
                      <a:r>
                        <a:rPr lang="en-US" sz="1600">
                          <a:effectLst/>
                        </a:rPr>
                        <a:t>Monthly</a:t>
                      </a:r>
                    </a:p>
                  </a:txBody>
                  <a:tcPr marL="0" marR="0" marT="0" marB="0" anchor="ctr"/>
                </a:tc>
                <a:tc>
                  <a:txBody>
                    <a:bodyPr/>
                    <a:lstStyle/>
                    <a:p>
                      <a:pPr algn="ctr"/>
                      <a:r>
                        <a:rPr lang="en-US" sz="1600">
                          <a:effectLst/>
                        </a:rPr>
                        <a:t>160</a:t>
                      </a:r>
                    </a:p>
                  </a:txBody>
                  <a:tcPr marL="0" marR="0" marT="0" marB="0" anchor="ctr"/>
                </a:tc>
                <a:extLst>
                  <a:ext uri="{0D108BD9-81ED-4DB2-BD59-A6C34878D82A}">
                    <a16:rowId xmlns:a16="http://schemas.microsoft.com/office/drawing/2014/main" val="316957843"/>
                  </a:ext>
                </a:extLst>
              </a:tr>
              <a:tr h="454146">
                <a:tc>
                  <a:txBody>
                    <a:bodyPr/>
                    <a:lstStyle/>
                    <a:p>
                      <a:pPr algn="ctr"/>
                      <a:r>
                        <a:rPr lang="en-US" sz="1600">
                          <a:effectLst/>
                        </a:rPr>
                        <a:t>NCVS</a:t>
                      </a:r>
                    </a:p>
                  </a:txBody>
                  <a:tcPr marL="0" marR="0" marT="0" marB="0" anchor="ctr"/>
                </a:tc>
                <a:tc>
                  <a:txBody>
                    <a:bodyPr/>
                    <a:lstStyle/>
                    <a:p>
                      <a:pPr algn="ctr"/>
                      <a:r>
                        <a:rPr lang="en-US" sz="1600">
                          <a:effectLst/>
                        </a:rPr>
                        <a:t>Monthly</a:t>
                      </a:r>
                    </a:p>
                  </a:txBody>
                  <a:tcPr marL="0" marR="0" marT="0" marB="0" anchor="ctr"/>
                </a:tc>
                <a:tc>
                  <a:txBody>
                    <a:bodyPr/>
                    <a:lstStyle/>
                    <a:p>
                      <a:pPr algn="ctr"/>
                      <a:r>
                        <a:rPr lang="en-US" sz="1600">
                          <a:effectLst/>
                        </a:rPr>
                        <a:t>790</a:t>
                      </a:r>
                    </a:p>
                  </a:txBody>
                  <a:tcPr marL="0" marR="0" marT="0" marB="0" anchor="ctr"/>
                </a:tc>
                <a:extLst>
                  <a:ext uri="{0D108BD9-81ED-4DB2-BD59-A6C34878D82A}">
                    <a16:rowId xmlns:a16="http://schemas.microsoft.com/office/drawing/2014/main" val="2891123518"/>
                  </a:ext>
                </a:extLst>
              </a:tr>
              <a:tr h="454145">
                <a:tc>
                  <a:txBody>
                    <a:bodyPr/>
                    <a:lstStyle/>
                    <a:p>
                      <a:pPr lvl="0" algn="ctr">
                        <a:buNone/>
                      </a:pPr>
                      <a:r>
                        <a:rPr lang="en-US" sz="1600">
                          <a:effectLst/>
                        </a:rPr>
                        <a:t>SIPP</a:t>
                      </a:r>
                    </a:p>
                  </a:txBody>
                  <a:tcPr marL="0" marR="0" marT="0" marB="0" anchor="ctr"/>
                </a:tc>
                <a:tc>
                  <a:txBody>
                    <a:bodyPr/>
                    <a:lstStyle/>
                    <a:p>
                      <a:pPr lvl="0" algn="ctr">
                        <a:buNone/>
                      </a:pPr>
                      <a:r>
                        <a:rPr lang="en-US" sz="1600">
                          <a:effectLst/>
                        </a:rPr>
                        <a:t>Feb 1 – May 31</a:t>
                      </a:r>
                    </a:p>
                  </a:txBody>
                  <a:tcPr marL="0" marR="0" marT="0" marB="0" anchor="ctr"/>
                </a:tc>
                <a:tc>
                  <a:txBody>
                    <a:bodyPr/>
                    <a:lstStyle/>
                    <a:p>
                      <a:pPr lvl="0" algn="ctr">
                        <a:buNone/>
                      </a:pPr>
                      <a:r>
                        <a:rPr lang="en-US" sz="1600">
                          <a:effectLst/>
                        </a:rPr>
                        <a:t>790</a:t>
                      </a:r>
                    </a:p>
                  </a:txBody>
                  <a:tcPr marL="0" marR="0" marT="0" marB="0" anchor="ctr"/>
                </a:tc>
                <a:extLst>
                  <a:ext uri="{0D108BD9-81ED-4DB2-BD59-A6C34878D82A}">
                    <a16:rowId xmlns:a16="http://schemas.microsoft.com/office/drawing/2014/main" val="2802183314"/>
                  </a:ext>
                </a:extLst>
              </a:tr>
              <a:tr h="454145">
                <a:tc>
                  <a:txBody>
                    <a:bodyPr/>
                    <a:lstStyle/>
                    <a:p>
                      <a:pPr lvl="0" algn="ctr">
                        <a:buNone/>
                      </a:pPr>
                      <a:r>
                        <a:rPr lang="en-US" sz="1600">
                          <a:effectLst/>
                        </a:rPr>
                        <a:t>SOC/SOMA</a:t>
                      </a:r>
                    </a:p>
                  </a:txBody>
                  <a:tcPr marL="0" marR="0" marT="0" marB="0" anchor="ctr"/>
                </a:tc>
                <a:tc>
                  <a:txBody>
                    <a:bodyPr/>
                    <a:lstStyle/>
                    <a:p>
                      <a:pPr lvl="0" algn="ctr">
                        <a:buNone/>
                      </a:pPr>
                      <a:r>
                        <a:rPr lang="en-US" sz="1600">
                          <a:effectLst/>
                        </a:rPr>
                        <a:t>Monthly</a:t>
                      </a:r>
                    </a:p>
                  </a:txBody>
                  <a:tcPr marL="0" marR="0" marT="0" marB="0" anchor="ctr"/>
                </a:tc>
                <a:tc>
                  <a:txBody>
                    <a:bodyPr/>
                    <a:lstStyle/>
                    <a:p>
                      <a:pPr lvl="0" algn="ctr">
                        <a:buNone/>
                      </a:pPr>
                      <a:r>
                        <a:rPr lang="en-US" sz="1600">
                          <a:effectLst/>
                        </a:rPr>
                        <a:t>550</a:t>
                      </a:r>
                    </a:p>
                  </a:txBody>
                  <a:tcPr marL="0" marR="0" marT="0" marB="0" anchor="ctr"/>
                </a:tc>
                <a:extLst>
                  <a:ext uri="{0D108BD9-81ED-4DB2-BD59-A6C34878D82A}">
                    <a16:rowId xmlns:a16="http://schemas.microsoft.com/office/drawing/2014/main" val="4002246918"/>
                  </a:ext>
                </a:extLst>
              </a:tr>
            </a:tbl>
          </a:graphicData>
        </a:graphic>
      </p:graphicFrame>
      <p:sp>
        <p:nvSpPr>
          <p:cNvPr id="5" name="TextBox 4">
            <a:extLst>
              <a:ext uri="{FF2B5EF4-FFF2-40B4-BE49-F238E27FC236}">
                <a16:creationId xmlns:a16="http://schemas.microsoft.com/office/drawing/2014/main" id="{209FDBFD-A90A-12F5-FADC-A51A23FFCCB3}"/>
              </a:ext>
            </a:extLst>
          </p:cNvPr>
          <p:cNvSpPr txBox="1"/>
          <p:nvPr/>
        </p:nvSpPr>
        <p:spPr>
          <a:xfrm>
            <a:off x="6125461" y="4947020"/>
            <a:ext cx="2743200" cy="923330"/>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Expected NJ Field Staff:</a:t>
            </a:r>
          </a:p>
          <a:p>
            <a:pPr marL="285750" indent="-285750">
              <a:buFont typeface="Arial"/>
              <a:buChar char="•"/>
            </a:pPr>
            <a:r>
              <a:rPr lang="en-US"/>
              <a:t>AHS – 40+ FRs</a:t>
            </a:r>
            <a:endParaRPr lang="en-US">
              <a:cs typeface="Calibri"/>
            </a:endParaRPr>
          </a:p>
          <a:p>
            <a:pPr marL="285750" indent="-285750">
              <a:buFont typeface="Arial"/>
              <a:buChar char="•"/>
            </a:pPr>
            <a:r>
              <a:rPr lang="en-US">
                <a:cs typeface="Calibri"/>
              </a:rPr>
              <a:t>SIPP – 20+ FRs</a:t>
            </a:r>
          </a:p>
        </p:txBody>
      </p:sp>
    </p:spTree>
    <p:extLst>
      <p:ext uri="{BB962C8B-B14F-4D97-AF65-F5344CB8AC3E}">
        <p14:creationId xmlns:p14="http://schemas.microsoft.com/office/powerpoint/2010/main" val="130149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1E4BE17-4B44-4226-862C-3F0585747A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0EA5F-B1C6-418A-A369-5A237FE003BA}" type="slidenum">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1A4C54F8-CCC6-4617-8FEA-7D71208A4CA7}"/>
              </a:ext>
            </a:extLst>
          </p:cNvPr>
          <p:cNvSpPr>
            <a:spLocks noGrp="1"/>
          </p:cNvSpPr>
          <p:nvPr>
            <p:ph type="title"/>
          </p:nvPr>
        </p:nvSpPr>
        <p:spPr>
          <a:xfrm>
            <a:off x="838200" y="710182"/>
            <a:ext cx="10515600" cy="1325563"/>
          </a:xfrm>
        </p:spPr>
        <p:txBody>
          <a:bodyPr lIns="91440" tIns="45720" rIns="91440" bIns="45720" anchor="t"/>
          <a:lstStyle/>
          <a:p>
            <a:pPr algn="ctr"/>
            <a:r>
              <a:rPr lang="en-US" sz="4400">
                <a:solidFill>
                  <a:srgbClr val="215493"/>
                </a:solidFill>
                <a:ea typeface="+mn-lt"/>
                <a:cs typeface="+mn-lt"/>
              </a:rPr>
              <a:t>Staffing in New Jersey</a:t>
            </a:r>
            <a:endParaRPr lang="en-US" sz="4400">
              <a:solidFill>
                <a:srgbClr val="215493"/>
              </a:solidFill>
              <a:cs typeface="Calibri" panose="020F0502020204030204"/>
            </a:endParaRPr>
          </a:p>
        </p:txBody>
      </p:sp>
      <p:sp>
        <p:nvSpPr>
          <p:cNvPr id="5" name="Content Placeholder 3">
            <a:extLst>
              <a:ext uri="{FF2B5EF4-FFF2-40B4-BE49-F238E27FC236}">
                <a16:creationId xmlns:a16="http://schemas.microsoft.com/office/drawing/2014/main" id="{CEEBDBB2-8306-4C58-A4EA-E11CAB5E9BB9}"/>
              </a:ext>
            </a:extLst>
          </p:cNvPr>
          <p:cNvSpPr txBox="1">
            <a:spLocks/>
          </p:cNvSpPr>
          <p:nvPr/>
        </p:nvSpPr>
        <p:spPr>
          <a:xfrm>
            <a:off x="6196013" y="1741083"/>
            <a:ext cx="4755221" cy="322451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b="1">
              <a:cs typeface="Calibri"/>
            </a:endParaRPr>
          </a:p>
          <a:p>
            <a:pPr marL="0" indent="0">
              <a:buNone/>
            </a:pPr>
            <a:endParaRPr lang="en-US"/>
          </a:p>
        </p:txBody>
      </p:sp>
      <p:graphicFrame>
        <p:nvGraphicFramePr>
          <p:cNvPr id="9" name="Table 8">
            <a:extLst>
              <a:ext uri="{FF2B5EF4-FFF2-40B4-BE49-F238E27FC236}">
                <a16:creationId xmlns:a16="http://schemas.microsoft.com/office/drawing/2014/main" id="{FF3D4667-A912-C41B-C807-7D7ECC8CD53E}"/>
              </a:ext>
            </a:extLst>
          </p:cNvPr>
          <p:cNvGraphicFramePr>
            <a:graphicFrameLocks noGrp="1"/>
          </p:cNvGraphicFramePr>
          <p:nvPr>
            <p:extLst>
              <p:ext uri="{D42A27DB-BD31-4B8C-83A1-F6EECF244321}">
                <p14:modId xmlns:p14="http://schemas.microsoft.com/office/powerpoint/2010/main" val="1382880016"/>
              </p:ext>
            </p:extLst>
          </p:nvPr>
        </p:nvGraphicFramePr>
        <p:xfrm>
          <a:off x="711868" y="1734551"/>
          <a:ext cx="5250302" cy="3066355"/>
        </p:xfrm>
        <a:graphic>
          <a:graphicData uri="http://schemas.openxmlformats.org/drawingml/2006/table">
            <a:tbl>
              <a:tblPr firstRow="1" bandRow="1">
                <a:tableStyleId>{5C22544A-7EE6-4342-B048-85BDC9FD1C3A}</a:tableStyleId>
              </a:tblPr>
              <a:tblGrid>
                <a:gridCol w="2757865">
                  <a:extLst>
                    <a:ext uri="{9D8B030D-6E8A-4147-A177-3AD203B41FA5}">
                      <a16:colId xmlns:a16="http://schemas.microsoft.com/office/drawing/2014/main" val="4093693332"/>
                    </a:ext>
                  </a:extLst>
                </a:gridCol>
                <a:gridCol w="2492437">
                  <a:extLst>
                    <a:ext uri="{9D8B030D-6E8A-4147-A177-3AD203B41FA5}">
                      <a16:colId xmlns:a16="http://schemas.microsoft.com/office/drawing/2014/main" val="2157698084"/>
                    </a:ext>
                  </a:extLst>
                </a:gridCol>
              </a:tblGrid>
              <a:tr h="795625">
                <a:tc>
                  <a:txBody>
                    <a:bodyPr/>
                    <a:lstStyle/>
                    <a:p>
                      <a:pPr algn="ctr"/>
                      <a:r>
                        <a:rPr lang="en-US" sz="2400">
                          <a:effectLst/>
                          <a:latin typeface="+mn-lt"/>
                        </a:rPr>
                        <a:t>Area</a:t>
                      </a:r>
                    </a:p>
                  </a:txBody>
                  <a:tcPr marL="0" marR="0" marT="0" marB="0" anchor="ctr"/>
                </a:tc>
                <a:tc>
                  <a:txBody>
                    <a:bodyPr/>
                    <a:lstStyle/>
                    <a:p>
                      <a:pPr algn="ctr"/>
                      <a:r>
                        <a:rPr lang="en-US" sz="2400">
                          <a:effectLst/>
                          <a:latin typeface="+mn-lt"/>
                        </a:rPr>
                        <a:t>Number of Field Representatives</a:t>
                      </a:r>
                    </a:p>
                  </a:txBody>
                  <a:tcPr marL="0" marR="0" marT="0" marB="0" anchor="ctr"/>
                </a:tc>
                <a:extLst>
                  <a:ext uri="{0D108BD9-81ED-4DB2-BD59-A6C34878D82A}">
                    <a16:rowId xmlns:a16="http://schemas.microsoft.com/office/drawing/2014/main" val="3227484788"/>
                  </a:ext>
                </a:extLst>
              </a:tr>
              <a:tr h="454146">
                <a:tc>
                  <a:txBody>
                    <a:bodyPr/>
                    <a:lstStyle/>
                    <a:p>
                      <a:pPr algn="ctr"/>
                      <a:r>
                        <a:rPr lang="en-US" sz="1600">
                          <a:effectLst/>
                          <a:latin typeface="+mn-lt"/>
                        </a:rPr>
                        <a:t>Cape May/Atlantic/Cumberland</a:t>
                      </a:r>
                    </a:p>
                  </a:txBody>
                  <a:tcPr marL="0" marR="0" marT="0" marB="0" anchor="ctr"/>
                </a:tc>
                <a:tc>
                  <a:txBody>
                    <a:bodyPr/>
                    <a:lstStyle/>
                    <a:p>
                      <a:pPr algn="ctr"/>
                      <a:r>
                        <a:rPr lang="en-US" sz="1600">
                          <a:effectLst/>
                          <a:latin typeface="+mn-lt"/>
                        </a:rPr>
                        <a:t>9</a:t>
                      </a:r>
                    </a:p>
                  </a:txBody>
                  <a:tcPr marL="0" marR="0" marT="0" marB="0" anchor="ctr"/>
                </a:tc>
                <a:extLst>
                  <a:ext uri="{0D108BD9-81ED-4DB2-BD59-A6C34878D82A}">
                    <a16:rowId xmlns:a16="http://schemas.microsoft.com/office/drawing/2014/main" val="3240187075"/>
                  </a:ext>
                </a:extLst>
              </a:tr>
              <a:tr h="454146">
                <a:tc>
                  <a:txBody>
                    <a:bodyPr/>
                    <a:lstStyle/>
                    <a:p>
                      <a:pPr algn="ctr"/>
                      <a:r>
                        <a:rPr lang="en-US" sz="1600">
                          <a:effectLst/>
                          <a:latin typeface="+mn-lt"/>
                        </a:rPr>
                        <a:t>Camden/Gloucester/Salem</a:t>
                      </a:r>
                    </a:p>
                  </a:txBody>
                  <a:tcPr marL="0" marR="0" marT="0" marB="0" anchor="ctr"/>
                </a:tc>
                <a:tc>
                  <a:txBody>
                    <a:bodyPr/>
                    <a:lstStyle/>
                    <a:p>
                      <a:pPr algn="ctr"/>
                      <a:r>
                        <a:rPr lang="en-US" sz="1600">
                          <a:effectLst/>
                          <a:latin typeface="+mn-lt"/>
                        </a:rPr>
                        <a:t>22</a:t>
                      </a:r>
                    </a:p>
                  </a:txBody>
                  <a:tcPr marL="0" marR="0" marT="0" marB="0" anchor="ctr"/>
                </a:tc>
                <a:extLst>
                  <a:ext uri="{0D108BD9-81ED-4DB2-BD59-A6C34878D82A}">
                    <a16:rowId xmlns:a16="http://schemas.microsoft.com/office/drawing/2014/main" val="2930671743"/>
                  </a:ext>
                </a:extLst>
              </a:tr>
              <a:tr h="454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effectLst/>
                          <a:latin typeface="+mn-lt"/>
                        </a:rPr>
                        <a:t>Burlington/Ocean</a:t>
                      </a:r>
                    </a:p>
                  </a:txBody>
                  <a:tcPr marL="0" marR="0" marT="0" marB="0" anchor="ctr"/>
                </a:tc>
                <a:tc>
                  <a:txBody>
                    <a:bodyPr/>
                    <a:lstStyle/>
                    <a:p>
                      <a:pPr algn="ctr"/>
                      <a:r>
                        <a:rPr lang="en-US" sz="1600">
                          <a:effectLst/>
                          <a:latin typeface="+mn-lt"/>
                        </a:rPr>
                        <a:t>14</a:t>
                      </a:r>
                    </a:p>
                  </a:txBody>
                  <a:tcPr marL="0" marR="0" marT="0" marB="0" anchor="ctr"/>
                </a:tc>
                <a:extLst>
                  <a:ext uri="{0D108BD9-81ED-4DB2-BD59-A6C34878D82A}">
                    <a16:rowId xmlns:a16="http://schemas.microsoft.com/office/drawing/2014/main" val="2125312806"/>
                  </a:ext>
                </a:extLst>
              </a:tr>
              <a:tr h="454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effectLst/>
                          <a:latin typeface="+mn-lt"/>
                        </a:rPr>
                        <a:t>Monmouth/Middlesex</a:t>
                      </a:r>
                    </a:p>
                  </a:txBody>
                  <a:tcPr marL="0" marR="0" marT="0" marB="0" anchor="ctr"/>
                </a:tc>
                <a:tc>
                  <a:txBody>
                    <a:bodyPr/>
                    <a:lstStyle/>
                    <a:p>
                      <a:pPr algn="ctr"/>
                      <a:r>
                        <a:rPr lang="en-US" sz="1600">
                          <a:effectLst/>
                          <a:latin typeface="+mn-lt"/>
                        </a:rPr>
                        <a:t>18</a:t>
                      </a:r>
                    </a:p>
                  </a:txBody>
                  <a:tcPr marL="0" marR="0" marT="0" marB="0" anchor="ctr"/>
                </a:tc>
                <a:extLst>
                  <a:ext uri="{0D108BD9-81ED-4DB2-BD59-A6C34878D82A}">
                    <a16:rowId xmlns:a16="http://schemas.microsoft.com/office/drawing/2014/main" val="332180564"/>
                  </a:ext>
                </a:extLst>
              </a:tr>
              <a:tr h="454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effectLst/>
                          <a:latin typeface="+mn-lt"/>
                        </a:rPr>
                        <a:t>Mercer/Middlesex/Union</a:t>
                      </a:r>
                    </a:p>
                  </a:txBody>
                  <a:tcPr marL="0" marR="0" marT="0" marB="0" anchor="ctr"/>
                </a:tc>
                <a:tc>
                  <a:txBody>
                    <a:bodyPr/>
                    <a:lstStyle/>
                    <a:p>
                      <a:pPr algn="ctr"/>
                      <a:r>
                        <a:rPr lang="en-US" sz="1600">
                          <a:effectLst/>
                          <a:latin typeface="+mn-lt"/>
                        </a:rPr>
                        <a:t>25</a:t>
                      </a:r>
                    </a:p>
                  </a:txBody>
                  <a:tcPr marL="0" marR="0" marT="0" marB="0" anchor="ctr"/>
                </a:tc>
                <a:extLst>
                  <a:ext uri="{0D108BD9-81ED-4DB2-BD59-A6C34878D82A}">
                    <a16:rowId xmlns:a16="http://schemas.microsoft.com/office/drawing/2014/main" val="1927991627"/>
                  </a:ext>
                </a:extLst>
              </a:tr>
            </a:tbl>
          </a:graphicData>
        </a:graphic>
      </p:graphicFrame>
      <p:graphicFrame>
        <p:nvGraphicFramePr>
          <p:cNvPr id="8" name="Table 7">
            <a:extLst>
              <a:ext uri="{FF2B5EF4-FFF2-40B4-BE49-F238E27FC236}">
                <a16:creationId xmlns:a16="http://schemas.microsoft.com/office/drawing/2014/main" id="{9605CF57-0713-41D9-AD13-8A05E53071BB}"/>
              </a:ext>
            </a:extLst>
          </p:cNvPr>
          <p:cNvGraphicFramePr>
            <a:graphicFrameLocks noGrp="1"/>
          </p:cNvGraphicFramePr>
          <p:nvPr>
            <p:extLst>
              <p:ext uri="{D42A27DB-BD31-4B8C-83A1-F6EECF244321}">
                <p14:modId xmlns:p14="http://schemas.microsoft.com/office/powerpoint/2010/main" val="93956285"/>
              </p:ext>
            </p:extLst>
          </p:nvPr>
        </p:nvGraphicFramePr>
        <p:xfrm>
          <a:off x="6075947" y="1724526"/>
          <a:ext cx="5490943" cy="3066355"/>
        </p:xfrm>
        <a:graphic>
          <a:graphicData uri="http://schemas.openxmlformats.org/drawingml/2006/table">
            <a:tbl>
              <a:tblPr firstRow="1" bandRow="1">
                <a:tableStyleId>{5C22544A-7EE6-4342-B048-85BDC9FD1C3A}</a:tableStyleId>
              </a:tblPr>
              <a:tblGrid>
                <a:gridCol w="3078078">
                  <a:extLst>
                    <a:ext uri="{9D8B030D-6E8A-4147-A177-3AD203B41FA5}">
                      <a16:colId xmlns:a16="http://schemas.microsoft.com/office/drawing/2014/main" val="4093693332"/>
                    </a:ext>
                  </a:extLst>
                </a:gridCol>
                <a:gridCol w="2412865">
                  <a:extLst>
                    <a:ext uri="{9D8B030D-6E8A-4147-A177-3AD203B41FA5}">
                      <a16:colId xmlns:a16="http://schemas.microsoft.com/office/drawing/2014/main" val="2157698084"/>
                    </a:ext>
                  </a:extLst>
                </a:gridCol>
              </a:tblGrid>
              <a:tr h="795625">
                <a:tc>
                  <a:txBody>
                    <a:bodyPr/>
                    <a:lstStyle/>
                    <a:p>
                      <a:pPr algn="ctr"/>
                      <a:r>
                        <a:rPr lang="en-US" sz="2400">
                          <a:effectLst/>
                          <a:latin typeface="+mn-lt"/>
                        </a:rPr>
                        <a:t>Area</a:t>
                      </a:r>
                    </a:p>
                  </a:txBody>
                  <a:tcPr marL="0" marR="0" marT="0" marB="0" anchor="ctr"/>
                </a:tc>
                <a:tc>
                  <a:txBody>
                    <a:bodyPr/>
                    <a:lstStyle/>
                    <a:p>
                      <a:pPr algn="ctr"/>
                      <a:r>
                        <a:rPr lang="en-US" sz="2400">
                          <a:effectLst/>
                          <a:latin typeface="+mn-lt"/>
                        </a:rPr>
                        <a:t>Number of Field Representatives</a:t>
                      </a:r>
                    </a:p>
                  </a:txBody>
                  <a:tcPr marL="0" marR="0" marT="0" marB="0" anchor="ctr"/>
                </a:tc>
                <a:extLst>
                  <a:ext uri="{0D108BD9-81ED-4DB2-BD59-A6C34878D82A}">
                    <a16:rowId xmlns:a16="http://schemas.microsoft.com/office/drawing/2014/main" val="3227484788"/>
                  </a:ext>
                </a:extLst>
              </a:tr>
              <a:tr h="454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effectLst/>
                          <a:latin typeface="+mn-lt"/>
                        </a:rPr>
                        <a:t>Hunterdon/Somerset/Morris/Union</a:t>
                      </a:r>
                    </a:p>
                  </a:txBody>
                  <a:tcPr marL="0" marR="0" marT="0" marB="0" anchor="ctr"/>
                </a:tc>
                <a:tc>
                  <a:txBody>
                    <a:bodyPr/>
                    <a:lstStyle/>
                    <a:p>
                      <a:pPr algn="ctr"/>
                      <a:r>
                        <a:rPr lang="en-US" sz="1600">
                          <a:effectLst/>
                          <a:latin typeface="+mn-lt"/>
                        </a:rPr>
                        <a:t>25</a:t>
                      </a:r>
                    </a:p>
                  </a:txBody>
                  <a:tcPr marL="0" marR="0" marT="0" marB="0" anchor="ctr"/>
                </a:tc>
                <a:extLst>
                  <a:ext uri="{0D108BD9-81ED-4DB2-BD59-A6C34878D82A}">
                    <a16:rowId xmlns:a16="http://schemas.microsoft.com/office/drawing/2014/main" val="3240187075"/>
                  </a:ext>
                </a:extLst>
              </a:tr>
              <a:tr h="454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effectLst/>
                          <a:latin typeface="+mn-lt"/>
                        </a:rPr>
                        <a:t>Somerset/Middlesex/Union</a:t>
                      </a:r>
                    </a:p>
                  </a:txBody>
                  <a:tcPr marL="0" marR="0" marT="0" marB="0" anchor="ctr"/>
                </a:tc>
                <a:tc>
                  <a:txBody>
                    <a:bodyPr/>
                    <a:lstStyle/>
                    <a:p>
                      <a:pPr algn="ctr"/>
                      <a:r>
                        <a:rPr lang="en-US" sz="1600">
                          <a:effectLst/>
                          <a:latin typeface="+mn-lt"/>
                        </a:rPr>
                        <a:t>13</a:t>
                      </a:r>
                    </a:p>
                  </a:txBody>
                  <a:tcPr marL="0" marR="0" marT="0" marB="0" anchor="ctr"/>
                </a:tc>
                <a:extLst>
                  <a:ext uri="{0D108BD9-81ED-4DB2-BD59-A6C34878D82A}">
                    <a16:rowId xmlns:a16="http://schemas.microsoft.com/office/drawing/2014/main" val="2930671743"/>
                  </a:ext>
                </a:extLst>
              </a:tr>
              <a:tr h="454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effectLst/>
                          <a:latin typeface="+mn-lt"/>
                        </a:rPr>
                        <a:t>Bergen/Hudson</a:t>
                      </a:r>
                    </a:p>
                  </a:txBody>
                  <a:tcPr marL="0" marR="0" marT="0" marB="0" anchor="ctr"/>
                </a:tc>
                <a:tc>
                  <a:txBody>
                    <a:bodyPr/>
                    <a:lstStyle/>
                    <a:p>
                      <a:pPr algn="ctr"/>
                      <a:r>
                        <a:rPr lang="en-US" sz="1600">
                          <a:effectLst/>
                          <a:latin typeface="+mn-lt"/>
                        </a:rPr>
                        <a:t>16</a:t>
                      </a:r>
                    </a:p>
                  </a:txBody>
                  <a:tcPr marL="0" marR="0" marT="0" marB="0" anchor="ctr"/>
                </a:tc>
                <a:extLst>
                  <a:ext uri="{0D108BD9-81ED-4DB2-BD59-A6C34878D82A}">
                    <a16:rowId xmlns:a16="http://schemas.microsoft.com/office/drawing/2014/main" val="2125312806"/>
                  </a:ext>
                </a:extLst>
              </a:tr>
              <a:tr h="454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effectLst/>
                          <a:latin typeface="+mn-lt"/>
                        </a:rPr>
                        <a:t>Bergen/Morris</a:t>
                      </a:r>
                    </a:p>
                  </a:txBody>
                  <a:tcPr marL="0" marR="0" marT="0" marB="0" anchor="ctr"/>
                </a:tc>
                <a:tc>
                  <a:txBody>
                    <a:bodyPr/>
                    <a:lstStyle/>
                    <a:p>
                      <a:pPr algn="ctr"/>
                      <a:r>
                        <a:rPr lang="en-US" sz="1600">
                          <a:effectLst/>
                          <a:latin typeface="+mn-lt"/>
                        </a:rPr>
                        <a:t>24</a:t>
                      </a:r>
                    </a:p>
                  </a:txBody>
                  <a:tcPr marL="0" marR="0" marT="0" marB="0" anchor="ctr"/>
                </a:tc>
                <a:extLst>
                  <a:ext uri="{0D108BD9-81ED-4DB2-BD59-A6C34878D82A}">
                    <a16:rowId xmlns:a16="http://schemas.microsoft.com/office/drawing/2014/main" val="332180564"/>
                  </a:ext>
                </a:extLst>
              </a:tr>
              <a:tr h="454146">
                <a:tc>
                  <a:txBody>
                    <a:bodyPr/>
                    <a:lstStyle/>
                    <a:p>
                      <a:pPr algn="ctr"/>
                      <a:r>
                        <a:rPr lang="en-US" sz="1600">
                          <a:effectLst/>
                          <a:latin typeface="+mn-lt"/>
                        </a:rPr>
                        <a:t>Sussex/Passaic/Morris</a:t>
                      </a:r>
                    </a:p>
                  </a:txBody>
                  <a:tcPr marL="0" marR="0" marT="0" marB="0" anchor="ctr"/>
                </a:tc>
                <a:tc>
                  <a:txBody>
                    <a:bodyPr/>
                    <a:lstStyle/>
                    <a:p>
                      <a:pPr algn="ctr"/>
                      <a:r>
                        <a:rPr lang="en-US" sz="1600">
                          <a:effectLst/>
                          <a:latin typeface="+mn-lt"/>
                        </a:rPr>
                        <a:t>26</a:t>
                      </a:r>
                    </a:p>
                  </a:txBody>
                  <a:tcPr marL="0" marR="0" marT="0" marB="0" anchor="ctr"/>
                </a:tc>
                <a:extLst>
                  <a:ext uri="{0D108BD9-81ED-4DB2-BD59-A6C34878D82A}">
                    <a16:rowId xmlns:a16="http://schemas.microsoft.com/office/drawing/2014/main" val="1927991627"/>
                  </a:ext>
                </a:extLst>
              </a:tr>
            </a:tbl>
          </a:graphicData>
        </a:graphic>
      </p:graphicFrame>
      <p:sp>
        <p:nvSpPr>
          <p:cNvPr id="4" name="TextBox 3">
            <a:extLst>
              <a:ext uri="{FF2B5EF4-FFF2-40B4-BE49-F238E27FC236}">
                <a16:creationId xmlns:a16="http://schemas.microsoft.com/office/drawing/2014/main" id="{D0B4889D-B2BB-18D8-C1F3-EF045E08C34C}"/>
              </a:ext>
            </a:extLst>
          </p:cNvPr>
          <p:cNvSpPr txBox="1"/>
          <p:nvPr/>
        </p:nvSpPr>
        <p:spPr>
          <a:xfrm>
            <a:off x="4912277" y="5137520"/>
            <a:ext cx="2221831" cy="369332"/>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Number of NJ FSs: </a:t>
            </a:r>
            <a:r>
              <a:rPr lang="en-US"/>
              <a:t>10</a:t>
            </a:r>
          </a:p>
        </p:txBody>
      </p:sp>
    </p:spTree>
    <p:extLst>
      <p:ext uri="{BB962C8B-B14F-4D97-AF65-F5344CB8AC3E}">
        <p14:creationId xmlns:p14="http://schemas.microsoft.com/office/powerpoint/2010/main" val="91701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1E4BE17-4B44-4226-862C-3F0585747A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0EA5F-B1C6-418A-A369-5A237FE003B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Content Placeholder 4">
            <a:extLst>
              <a:ext uri="{FF2B5EF4-FFF2-40B4-BE49-F238E27FC236}">
                <a16:creationId xmlns:a16="http://schemas.microsoft.com/office/drawing/2014/main" id="{FBC33577-028D-40E6-98F8-A9B0091FE254}"/>
              </a:ext>
            </a:extLst>
          </p:cNvPr>
          <p:cNvGraphicFramePr>
            <a:graphicFrameLocks/>
          </p:cNvGraphicFramePr>
          <p:nvPr>
            <p:extLst>
              <p:ext uri="{D42A27DB-BD31-4B8C-83A1-F6EECF244321}">
                <p14:modId xmlns:p14="http://schemas.microsoft.com/office/powerpoint/2010/main" val="2892619350"/>
              </p:ext>
            </p:extLst>
          </p:nvPr>
        </p:nvGraphicFramePr>
        <p:xfrm>
          <a:off x="1484128" y="595314"/>
          <a:ext cx="10213581" cy="566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0DFBFA4C-455F-43C2-8FD5-75BB49A0B168}"/>
              </a:ext>
            </a:extLst>
          </p:cNvPr>
          <p:cNvSpPr>
            <a:spLocks noGrp="1"/>
          </p:cNvSpPr>
          <p:nvPr>
            <p:ph type="title"/>
          </p:nvPr>
        </p:nvSpPr>
        <p:spPr>
          <a:xfrm>
            <a:off x="823823" y="580785"/>
            <a:ext cx="10515600" cy="1325563"/>
          </a:xfrm>
        </p:spPr>
        <p:txBody>
          <a:bodyPr lIns="91440" tIns="45720" rIns="91440" bIns="45720" anchor="t"/>
          <a:lstStyle/>
          <a:p>
            <a:r>
              <a:rPr lang="en-US" sz="4000" b="1" spc="60">
                <a:solidFill>
                  <a:srgbClr val="215493"/>
                </a:solidFill>
                <a:latin typeface="Calibri" panose="020F0502020204030204" pitchFamily="34" charset="0"/>
                <a:cs typeface="Calibri" panose="020F0502020204030204" pitchFamily="34" charset="0"/>
              </a:rPr>
              <a:t>Obstacles</a:t>
            </a:r>
            <a:endParaRPr lang="en-US" sz="4000">
              <a:solidFill>
                <a:srgbClr val="21549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2209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1E4BE17-4B44-4226-862C-3F0585747A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0EA5F-B1C6-418A-A369-5A237FE003B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ADB37626-C6BD-4716-87BD-02E5FC764546}"/>
              </a:ext>
            </a:extLst>
          </p:cNvPr>
          <p:cNvSpPr>
            <a:spLocks noGrp="1"/>
          </p:cNvSpPr>
          <p:nvPr>
            <p:ph type="title"/>
          </p:nvPr>
        </p:nvSpPr>
        <p:spPr>
          <a:xfrm>
            <a:off x="838200" y="710182"/>
            <a:ext cx="10515600" cy="1325563"/>
          </a:xfrm>
        </p:spPr>
        <p:txBody>
          <a:bodyPr lIns="91440" tIns="45720" rIns="91440" bIns="45720" anchor="t"/>
          <a:lstStyle/>
          <a:p>
            <a:pPr algn="ctr"/>
            <a:r>
              <a:rPr kumimoji="0" lang="en-US" b="1" i="0" strike="noStrike" kern="1200" cap="none" spc="0" normalizeH="0" baseline="0" noProof="0">
                <a:ln>
                  <a:noFill/>
                </a:ln>
                <a:solidFill>
                  <a:srgbClr val="215493"/>
                </a:solidFill>
                <a:effectLst/>
                <a:uLnTx/>
                <a:uFillTx/>
                <a:latin typeface="Calibri"/>
                <a:cs typeface="Calibri"/>
              </a:rPr>
              <a:t>Census Recruiting</a:t>
            </a:r>
            <a:endParaRPr lang="en-US">
              <a:solidFill>
                <a:srgbClr val="215493"/>
              </a:solidFill>
              <a:latin typeface="Calibri"/>
              <a:cs typeface="Calibri"/>
            </a:endParaRPr>
          </a:p>
        </p:txBody>
      </p:sp>
      <p:sp>
        <p:nvSpPr>
          <p:cNvPr id="4" name="Content Placeholder 2">
            <a:extLst>
              <a:ext uri="{FF2B5EF4-FFF2-40B4-BE49-F238E27FC236}">
                <a16:creationId xmlns:a16="http://schemas.microsoft.com/office/drawing/2014/main" id="{FDDBD03A-1725-4531-B8FA-1EDDEAA1AAC9}"/>
              </a:ext>
            </a:extLst>
          </p:cNvPr>
          <p:cNvSpPr txBox="1">
            <a:spLocks/>
          </p:cNvSpPr>
          <p:nvPr/>
        </p:nvSpPr>
        <p:spPr>
          <a:xfrm>
            <a:off x="838200" y="1877817"/>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a:t>Census.gov</a:t>
            </a:r>
          </a:p>
          <a:p>
            <a:pPr marL="0" indent="0">
              <a:buFont typeface="Arial" panose="020B0604020202020204" pitchFamily="34" charset="0"/>
              <a:buNone/>
            </a:pPr>
            <a:r>
              <a:rPr lang="en-US" sz="2400"/>
              <a:t>Field Positions:</a:t>
            </a:r>
            <a:endParaRPr lang="en-US" sz="2400">
              <a:cs typeface="Calibri"/>
            </a:endParaRPr>
          </a:p>
          <a:p>
            <a:pPr lvl="1"/>
            <a:r>
              <a:rPr lang="en-US"/>
              <a:t>Field Representatives</a:t>
            </a:r>
            <a:endParaRPr lang="en-US">
              <a:cs typeface="Calibri"/>
            </a:endParaRPr>
          </a:p>
          <a:p>
            <a:pPr lvl="1"/>
            <a:r>
              <a:rPr lang="en-US"/>
              <a:t>Field Supervisors</a:t>
            </a:r>
            <a:endParaRPr lang="en-US">
              <a:cs typeface="Calibri"/>
            </a:endParaRPr>
          </a:p>
          <a:p>
            <a:pPr marL="457200" lvl="1" indent="0">
              <a:buNone/>
            </a:pPr>
            <a:endParaRPr lang="en-US"/>
          </a:p>
          <a:p>
            <a:pPr marL="0" indent="0">
              <a:buNone/>
            </a:pPr>
            <a:r>
              <a:rPr lang="en-US" sz="3200" b="1"/>
              <a:t>USAJobs.gov</a:t>
            </a:r>
            <a:endParaRPr lang="en-US"/>
          </a:p>
          <a:p>
            <a:pPr marL="0" indent="0">
              <a:buFont typeface="Arial" panose="020B0604020202020204" pitchFamily="34" charset="0"/>
              <a:buNone/>
            </a:pPr>
            <a:r>
              <a:rPr lang="en-US" sz="2400"/>
              <a:t>Career Professional Positions</a:t>
            </a:r>
            <a:endParaRPr lang="en-US" sz="2400">
              <a:cs typeface="Calibri" panose="020F0502020204030204"/>
            </a:endParaRPr>
          </a:p>
        </p:txBody>
      </p:sp>
      <p:pic>
        <p:nvPicPr>
          <p:cNvPr id="5" name="Picture 4">
            <a:extLst>
              <a:ext uri="{FF2B5EF4-FFF2-40B4-BE49-F238E27FC236}">
                <a16:creationId xmlns:a16="http://schemas.microsoft.com/office/drawing/2014/main" id="{F2021A30-9627-4C1D-8B20-C9968A1AD41B}"/>
              </a:ext>
            </a:extLst>
          </p:cNvPr>
          <p:cNvPicPr>
            <a:picLocks noChangeAspect="1"/>
          </p:cNvPicPr>
          <p:nvPr/>
        </p:nvPicPr>
        <p:blipFill>
          <a:blip r:embed="rId3"/>
          <a:stretch>
            <a:fillRect/>
          </a:stretch>
        </p:blipFill>
        <p:spPr>
          <a:xfrm>
            <a:off x="5536390" y="2162349"/>
            <a:ext cx="5386419" cy="2445637"/>
          </a:xfrm>
          <a:prstGeom prst="rect">
            <a:avLst/>
          </a:prstGeom>
        </p:spPr>
      </p:pic>
    </p:spTree>
    <p:extLst>
      <p:ext uri="{BB962C8B-B14F-4D97-AF65-F5344CB8AC3E}">
        <p14:creationId xmlns:p14="http://schemas.microsoft.com/office/powerpoint/2010/main" val="226167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80CFD0-B9C9-4C87-910B-5A414903A54A}"/>
              </a:ext>
            </a:extLst>
          </p:cNvPr>
          <p:cNvSpPr>
            <a:spLocks noGrp="1"/>
          </p:cNvSpPr>
          <p:nvPr>
            <p:ph type="sldNum" sz="quarter" idx="12"/>
          </p:nvPr>
        </p:nvSpPr>
        <p:spPr/>
        <p:txBody>
          <a:bodyPr/>
          <a:lstStyle/>
          <a:p>
            <a:fld id="{FC63ECC8-719A-498E-B101-491B6A35558E}" type="slidenum">
              <a:rPr lang="en-US" smtClean="0"/>
              <a:t>15</a:t>
            </a:fld>
            <a:endParaRPr lang="en-US"/>
          </a:p>
        </p:txBody>
      </p:sp>
      <p:sp>
        <p:nvSpPr>
          <p:cNvPr id="7" name="Content Placeholder 4">
            <a:extLst>
              <a:ext uri="{FF2B5EF4-FFF2-40B4-BE49-F238E27FC236}">
                <a16:creationId xmlns:a16="http://schemas.microsoft.com/office/drawing/2014/main" id="{7DEEFB04-91D2-4F34-8A71-29C48BD2FC56}"/>
              </a:ext>
            </a:extLst>
          </p:cNvPr>
          <p:cNvSpPr txBox="1">
            <a:spLocks/>
          </p:cNvSpPr>
          <p:nvPr/>
        </p:nvSpPr>
        <p:spPr>
          <a:xfrm>
            <a:off x="3608717" y="3422622"/>
            <a:ext cx="4572000" cy="64008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defTabSz="914400" rtl="0" eaLnBrk="1" latinLnBrk="0" hangingPunct="1">
              <a:lnSpc>
                <a:spcPct val="100000"/>
              </a:lnSpc>
              <a:spcBef>
                <a:spcPts val="26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00000"/>
              </a:lnSpc>
              <a:spcBef>
                <a:spcPts val="12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00000"/>
              </a:lnSpc>
              <a:spcBef>
                <a:spcPts val="2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50" b="0" i="0" u="none" strike="noStrike" kern="1200" cap="none" spc="0" normalizeH="0" baseline="0" noProof="0">
                <a:ln>
                  <a:noFill/>
                </a:ln>
                <a:solidFill>
                  <a:sysClr val="windowText" lastClr="000000"/>
                </a:solidFill>
                <a:effectLst/>
                <a:uLnTx/>
                <a:uFillTx/>
                <a:latin typeface="Gotham Book" pitchFamily="50" charset="0"/>
              </a:rPr>
              <a:t> </a:t>
            </a:r>
          </a:p>
        </p:txBody>
      </p:sp>
      <p:sp>
        <p:nvSpPr>
          <p:cNvPr id="8" name="Title 1">
            <a:extLst>
              <a:ext uri="{FF2B5EF4-FFF2-40B4-BE49-F238E27FC236}">
                <a16:creationId xmlns:a16="http://schemas.microsoft.com/office/drawing/2014/main" id="{CB4EC9F6-C6F4-4365-82FD-6087EDE28858}"/>
              </a:ext>
            </a:extLst>
          </p:cNvPr>
          <p:cNvSpPr txBox="1">
            <a:spLocks/>
          </p:cNvSpPr>
          <p:nvPr/>
        </p:nvSpPr>
        <p:spPr>
          <a:xfrm>
            <a:off x="811033" y="623917"/>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pc="60">
                <a:solidFill>
                  <a:srgbClr val="215493"/>
                </a:solidFill>
                <a:latin typeface="Calibri" panose="020F0502020204030204" pitchFamily="34" charset="0"/>
                <a:cs typeface="Calibri" panose="020F0502020204030204" pitchFamily="34" charset="0"/>
              </a:rPr>
              <a:t>Our Next Steps</a:t>
            </a:r>
            <a:endParaRPr lang="en-US" sz="3600">
              <a:solidFill>
                <a:srgbClr val="215493"/>
              </a:solidFill>
              <a:latin typeface="Calibri" panose="020F0502020204030204" pitchFamily="34" charset="0"/>
              <a:cs typeface="Calibri" panose="020F0502020204030204" pitchFamily="34" charset="0"/>
            </a:endParaRPr>
          </a:p>
        </p:txBody>
      </p:sp>
      <p:sp>
        <p:nvSpPr>
          <p:cNvPr id="10" name="Content Placeholder 3">
            <a:extLst>
              <a:ext uri="{FF2B5EF4-FFF2-40B4-BE49-F238E27FC236}">
                <a16:creationId xmlns:a16="http://schemas.microsoft.com/office/drawing/2014/main" id="{045053BA-A524-49AA-B0F8-1E7C02245776}"/>
              </a:ext>
            </a:extLst>
          </p:cNvPr>
          <p:cNvSpPr txBox="1">
            <a:spLocks/>
          </p:cNvSpPr>
          <p:nvPr/>
        </p:nvSpPr>
        <p:spPr>
          <a:xfrm>
            <a:off x="590617" y="1428750"/>
            <a:ext cx="5505383" cy="4171949"/>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t>How We Support You </a:t>
            </a:r>
            <a:endParaRPr lang="en-US" sz="3200"/>
          </a:p>
          <a:p>
            <a:r>
              <a:rPr lang="en-US" sz="2000"/>
              <a:t>Data Dissemination (DDS) programs</a:t>
            </a:r>
            <a:endParaRPr lang="en-US" sz="2000">
              <a:cs typeface="Calibri"/>
            </a:endParaRPr>
          </a:p>
          <a:p>
            <a:pPr lvl="1"/>
            <a:r>
              <a:rPr lang="en-US" sz="2000"/>
              <a:t>Data Presentations</a:t>
            </a:r>
            <a:endParaRPr lang="en-US" sz="2000">
              <a:cs typeface="Calibri"/>
            </a:endParaRPr>
          </a:p>
          <a:p>
            <a:pPr lvl="1"/>
            <a:r>
              <a:rPr lang="en-US" sz="2000"/>
              <a:t>Data Access Workshops and Training Sessions</a:t>
            </a:r>
            <a:endParaRPr lang="en-US" sz="2000">
              <a:cs typeface="Calibri"/>
            </a:endParaRPr>
          </a:p>
          <a:p>
            <a:pPr lvl="1"/>
            <a:r>
              <a:rPr lang="en-US" sz="2000"/>
              <a:t>Webinars</a:t>
            </a:r>
            <a:endParaRPr lang="en-US" sz="2000">
              <a:cs typeface="Calibri"/>
            </a:endParaRPr>
          </a:p>
          <a:p>
            <a:pPr lvl="1"/>
            <a:r>
              <a:rPr lang="en-US" sz="2000"/>
              <a:t>Data and Survey Inquiries</a:t>
            </a:r>
            <a:endParaRPr lang="en-US" sz="2000">
              <a:cs typeface="Calibri"/>
            </a:endParaRPr>
          </a:p>
          <a:p>
            <a:r>
              <a:rPr lang="en-US" sz="2000">
                <a:latin typeface="Calibri"/>
                <a:cs typeface="Calibri"/>
              </a:rPr>
              <a:t>All tools and data available at </a:t>
            </a:r>
            <a:r>
              <a:rPr lang="en-US" sz="2000">
                <a:latin typeface="Calibri"/>
                <a:cs typeface="Calibri"/>
                <a:hlinkClick r:id="rId3">
                  <a:extLst>
                    <a:ext uri="{A12FA001-AC4F-418D-AE19-62706E023703}">
                      <ahyp:hlinkClr xmlns:ahyp="http://schemas.microsoft.com/office/drawing/2018/hyperlinkcolor" val="tx"/>
                    </a:ext>
                  </a:extLst>
                </a:hlinkClick>
              </a:rPr>
              <a:t>www.census.gov</a:t>
            </a:r>
            <a:endParaRPr lang="en-US" sz="2000">
              <a:latin typeface="Calibri"/>
              <a:cs typeface="Calibri"/>
            </a:endParaRPr>
          </a:p>
          <a:p>
            <a:pPr marL="914400" indent="-347345">
              <a:lnSpc>
                <a:spcPct val="100000"/>
              </a:lnSpc>
              <a:spcBef>
                <a:spcPts val="600"/>
              </a:spcBef>
              <a:defRPr/>
            </a:pPr>
            <a:r>
              <a:rPr lang="en-US" sz="2000">
                <a:latin typeface="Calibri"/>
                <a:cs typeface="Calibri"/>
              </a:rPr>
              <a:t>American </a:t>
            </a:r>
            <a:r>
              <a:rPr lang="en-US" sz="2000" err="1">
                <a:latin typeface="Calibri"/>
                <a:cs typeface="Calibri"/>
              </a:rPr>
              <a:t>FactFinder</a:t>
            </a:r>
            <a:endParaRPr lang="en-US" sz="2000">
              <a:latin typeface="Calibri"/>
              <a:cs typeface="Calibri"/>
            </a:endParaRPr>
          </a:p>
          <a:p>
            <a:pPr marL="914400" indent="-347345">
              <a:lnSpc>
                <a:spcPct val="100000"/>
              </a:lnSpc>
              <a:spcBef>
                <a:spcPts val="500"/>
              </a:spcBef>
              <a:defRPr/>
            </a:pPr>
            <a:r>
              <a:rPr lang="en-US" sz="2000">
                <a:latin typeface="Calibri"/>
                <a:cs typeface="Calibri"/>
              </a:rPr>
              <a:t>Census Business Builder</a:t>
            </a:r>
          </a:p>
          <a:p>
            <a:pPr marL="914400" indent="-347345">
              <a:lnSpc>
                <a:spcPct val="100000"/>
              </a:lnSpc>
              <a:spcBef>
                <a:spcPts val="500"/>
              </a:spcBef>
              <a:defRPr/>
            </a:pPr>
            <a:r>
              <a:rPr lang="en-US" sz="2000">
                <a:latin typeface="Calibri"/>
                <a:cs typeface="Calibri"/>
              </a:rPr>
              <a:t>My Congressional District		</a:t>
            </a:r>
          </a:p>
          <a:p>
            <a:pPr marL="914400" indent="-347345">
              <a:lnSpc>
                <a:spcPct val="100000"/>
              </a:lnSpc>
              <a:spcBef>
                <a:spcPts val="500"/>
              </a:spcBef>
              <a:defRPr/>
            </a:pPr>
            <a:r>
              <a:rPr lang="en-US" sz="2000" err="1">
                <a:latin typeface="Calibri"/>
                <a:cs typeface="Calibri"/>
              </a:rPr>
              <a:t>OnTheMap</a:t>
            </a:r>
            <a:endParaRPr lang="en-US" sz="2000">
              <a:latin typeface="Calibri"/>
              <a:cs typeface="Calibri"/>
            </a:endParaRPr>
          </a:p>
        </p:txBody>
      </p:sp>
      <p:sp>
        <p:nvSpPr>
          <p:cNvPr id="12" name="Content Placeholder 5">
            <a:extLst>
              <a:ext uri="{FF2B5EF4-FFF2-40B4-BE49-F238E27FC236}">
                <a16:creationId xmlns:a16="http://schemas.microsoft.com/office/drawing/2014/main" id="{278E805E-C90B-42B9-8704-2645903B3833}"/>
              </a:ext>
            </a:extLst>
          </p:cNvPr>
          <p:cNvSpPr txBox="1">
            <a:spLocks/>
          </p:cNvSpPr>
          <p:nvPr/>
        </p:nvSpPr>
        <p:spPr>
          <a:xfrm>
            <a:off x="6125922" y="1428750"/>
            <a:ext cx="5475461" cy="34758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t>How You Can Assist Us</a:t>
            </a:r>
          </a:p>
          <a:p>
            <a:r>
              <a:rPr lang="en-US" sz="2000"/>
              <a:t>Identify opportunities to include Census messaging, materials, or invite Census staff to your events</a:t>
            </a:r>
            <a:endParaRPr lang="en-US" sz="2000">
              <a:cs typeface="Calibri"/>
            </a:endParaRPr>
          </a:p>
          <a:p>
            <a:r>
              <a:rPr lang="en-US" sz="2000"/>
              <a:t>Share job recruitment information</a:t>
            </a:r>
            <a:endParaRPr lang="en-US" sz="2000">
              <a:cs typeface="Calibri"/>
            </a:endParaRPr>
          </a:p>
          <a:p>
            <a:r>
              <a:rPr lang="en-US" sz="2000">
                <a:cs typeface="Calibri"/>
              </a:rPr>
              <a:t>Public awareness of ongoing survey activities post decennial</a:t>
            </a:r>
          </a:p>
        </p:txBody>
      </p:sp>
    </p:spTree>
    <p:extLst>
      <p:ext uri="{BB962C8B-B14F-4D97-AF65-F5344CB8AC3E}">
        <p14:creationId xmlns:p14="http://schemas.microsoft.com/office/powerpoint/2010/main" val="1862800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80CFD0-B9C9-4C87-910B-5A414903A54A}"/>
              </a:ext>
            </a:extLst>
          </p:cNvPr>
          <p:cNvSpPr>
            <a:spLocks noGrp="1"/>
          </p:cNvSpPr>
          <p:nvPr>
            <p:ph type="sldNum" sz="quarter" idx="12"/>
          </p:nvPr>
        </p:nvSpPr>
        <p:spPr/>
        <p:txBody>
          <a:bodyPr/>
          <a:lstStyle/>
          <a:p>
            <a:fld id="{FC63ECC8-719A-498E-B101-491B6A35558E}" type="slidenum">
              <a:rPr lang="en-US" dirty="0" smtClean="0"/>
              <a:t>16</a:t>
            </a:fld>
            <a:endParaRPr lang="en-US"/>
          </a:p>
        </p:txBody>
      </p:sp>
      <p:sp>
        <p:nvSpPr>
          <p:cNvPr id="7" name="Content Placeholder 4">
            <a:extLst>
              <a:ext uri="{FF2B5EF4-FFF2-40B4-BE49-F238E27FC236}">
                <a16:creationId xmlns:a16="http://schemas.microsoft.com/office/drawing/2014/main" id="{7DEEFB04-91D2-4F34-8A71-29C48BD2FC56}"/>
              </a:ext>
            </a:extLst>
          </p:cNvPr>
          <p:cNvSpPr txBox="1">
            <a:spLocks/>
          </p:cNvSpPr>
          <p:nvPr/>
        </p:nvSpPr>
        <p:spPr>
          <a:xfrm>
            <a:off x="3608717" y="3422622"/>
            <a:ext cx="4572000" cy="64008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defTabSz="914400" rtl="0" eaLnBrk="1" latinLnBrk="0" hangingPunct="1">
              <a:lnSpc>
                <a:spcPct val="100000"/>
              </a:lnSpc>
              <a:spcBef>
                <a:spcPts val="26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00000"/>
              </a:lnSpc>
              <a:spcBef>
                <a:spcPts val="12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00000"/>
              </a:lnSpc>
              <a:spcBef>
                <a:spcPts val="2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50" b="0" i="0" u="none" strike="noStrike" kern="1200" cap="none" spc="0" normalizeH="0" baseline="0" noProof="0">
                <a:ln>
                  <a:noFill/>
                </a:ln>
                <a:solidFill>
                  <a:sysClr val="windowText" lastClr="000000"/>
                </a:solidFill>
                <a:effectLst/>
                <a:uLnTx/>
                <a:uFillTx/>
                <a:latin typeface="Gotham Book" pitchFamily="50" charset="0"/>
              </a:rPr>
              <a:t> </a:t>
            </a:r>
          </a:p>
        </p:txBody>
      </p:sp>
      <p:sp>
        <p:nvSpPr>
          <p:cNvPr id="8" name="TextBox 7">
            <a:extLst>
              <a:ext uri="{FF2B5EF4-FFF2-40B4-BE49-F238E27FC236}">
                <a16:creationId xmlns:a16="http://schemas.microsoft.com/office/drawing/2014/main" id="{8C809D94-4DA2-4927-A785-1400E6BA1BF7}"/>
              </a:ext>
            </a:extLst>
          </p:cNvPr>
          <p:cNvSpPr txBox="1"/>
          <p:nvPr/>
        </p:nvSpPr>
        <p:spPr>
          <a:xfrm>
            <a:off x="975518" y="1238251"/>
            <a:ext cx="10587832" cy="4401205"/>
          </a:xfrm>
          <a:prstGeom prst="rect">
            <a:avLst/>
          </a:prstGeom>
          <a:noFill/>
        </p:spPr>
        <p:txBody>
          <a:bodyPr wrap="square" lIns="91440" tIns="45720" rIns="91440" bIns="45720" anchor="t">
            <a:spAutoFit/>
          </a:bodyPr>
          <a:lstStyle/>
          <a:p>
            <a:pPr marL="0" lvl="0" indent="0" algn="r" fontAlgn="base">
              <a:buNone/>
            </a:pPr>
            <a:r>
              <a:rPr lang="en-US" sz="2000" u="sng"/>
              <a:t>Regional Office</a:t>
            </a:r>
          </a:p>
          <a:p>
            <a:pPr algn="r" fontAlgn="base"/>
            <a:r>
              <a:rPr lang="en-US" sz="2000"/>
              <a:t>Email: </a:t>
            </a:r>
            <a:r>
              <a:rPr lang="en-US" sz="2000">
                <a:hlinkClick r:id="rId3"/>
              </a:rPr>
              <a:t>New.York.Regional.Office@census.gov</a:t>
            </a:r>
            <a:r>
              <a:rPr lang="en-US" sz="2000"/>
              <a:t> </a:t>
            </a:r>
            <a:endParaRPr lang="en-US" sz="2000">
              <a:cs typeface="Calibri"/>
            </a:endParaRPr>
          </a:p>
          <a:p>
            <a:pPr marL="0" lvl="0" indent="0" algn="r" fontAlgn="base">
              <a:buNone/>
            </a:pPr>
            <a:r>
              <a:rPr lang="en-US" sz="2000"/>
              <a:t>Phone number: 212-584-3400</a:t>
            </a:r>
            <a:endParaRPr lang="en-US" sz="2000">
              <a:cs typeface="Calibri"/>
            </a:endParaRPr>
          </a:p>
          <a:p>
            <a:pPr marL="0" lvl="0" indent="0" algn="r" fontAlgn="base">
              <a:buNone/>
            </a:pPr>
            <a:endParaRPr lang="en-US" sz="2000"/>
          </a:p>
          <a:p>
            <a:pPr marL="0" marR="0" lvl="0" indent="0" algn="r" defTabSz="914400" rtl="0" eaLnBrk="1" fontAlgn="base" latinLnBrk="0" hangingPunct="1">
              <a:lnSpc>
                <a:spcPct val="100000"/>
              </a:lnSpc>
              <a:spcBef>
                <a:spcPts val="0"/>
              </a:spcBef>
              <a:spcAft>
                <a:spcPts val="0"/>
              </a:spcAft>
              <a:buClrTx/>
              <a:buSzTx/>
              <a:buFontTx/>
              <a:buNone/>
              <a:tabLst/>
              <a:defRPr/>
            </a:pPr>
            <a:r>
              <a:rPr lang="en-US" sz="2000" u="sng">
                <a:latin typeface="Calibri" panose="020F0502020204030204"/>
              </a:rPr>
              <a:t>Recruitment</a:t>
            </a:r>
            <a:endParaRPr lang="en-US" sz="2000" i="0" u="sng" strike="noStrike" kern="1200" cap="none" spc="0" normalizeH="0" baseline="0" noProof="0">
              <a:ln>
                <a:noFill/>
              </a:ln>
              <a:effectLst/>
              <a:uLnTx/>
              <a:uFillTx/>
              <a:latin typeface="Calibri" panose="020F0502020204030204"/>
              <a:cs typeface="Calibri"/>
            </a:endParaRPr>
          </a:p>
          <a:p>
            <a:pPr marL="0" lvl="0" indent="0" algn="r" fontAlgn="base">
              <a:buNone/>
            </a:pPr>
            <a:r>
              <a:rPr lang="en-US" sz="2000"/>
              <a:t>Email: </a:t>
            </a:r>
            <a:r>
              <a:rPr lang="en-US" sz="2000" u="sng">
                <a:solidFill>
                  <a:schemeClr val="accent1">
                    <a:lumMod val="75000"/>
                  </a:schemeClr>
                </a:solidFill>
              </a:rPr>
              <a:t>New.York.Recruit@census.gov</a:t>
            </a:r>
            <a:endParaRPr lang="en-US" sz="2000" u="sng">
              <a:solidFill>
                <a:schemeClr val="accent1">
                  <a:lumMod val="75000"/>
                </a:schemeClr>
              </a:solidFill>
              <a:cs typeface="Calibri"/>
            </a:endParaRPr>
          </a:p>
          <a:p>
            <a:pPr marL="0" lvl="0" indent="0" algn="r" fontAlgn="base">
              <a:buNone/>
            </a:pPr>
            <a:r>
              <a:rPr lang="en-US" sz="2000"/>
              <a:t>Phone Number: 212-584-3495</a:t>
            </a:r>
            <a:endParaRPr lang="en-US" sz="2000">
              <a:cs typeface="Calibri"/>
            </a:endParaRPr>
          </a:p>
          <a:p>
            <a:pPr marL="0" lvl="0" indent="0" algn="r" fontAlgn="base">
              <a:buNone/>
            </a:pPr>
            <a:endParaRPr lang="en-US" sz="2000"/>
          </a:p>
          <a:p>
            <a:pPr marL="0" lvl="0" indent="0" algn="r" fontAlgn="base">
              <a:buNone/>
            </a:pPr>
            <a:r>
              <a:rPr lang="en-US" sz="2000" u="sng"/>
              <a:t>Data Dissemination</a:t>
            </a:r>
            <a:endParaRPr lang="en-US" sz="2000" u="sng">
              <a:cs typeface="Calibri"/>
            </a:endParaRPr>
          </a:p>
          <a:p>
            <a:pPr algn="r" fontAlgn="base"/>
            <a:r>
              <a:rPr lang="en-US" sz="2000"/>
              <a:t>Email: </a:t>
            </a:r>
            <a:r>
              <a:rPr lang="en-US" sz="2000" i="0">
                <a:solidFill>
                  <a:srgbClr val="605E5C"/>
                </a:solidFill>
                <a:effectLst/>
                <a:latin typeface="Segoe UI"/>
                <a:cs typeface="Segoe UI"/>
                <a:hlinkClick r:id="rId4"/>
              </a:rPr>
              <a:t>census.askdata@census.gov</a:t>
            </a:r>
            <a:r>
              <a:rPr lang="en-US" sz="2000">
                <a:solidFill>
                  <a:srgbClr val="605E5C"/>
                </a:solidFill>
                <a:latin typeface="Segoe UI"/>
                <a:cs typeface="Segoe UI"/>
              </a:rPr>
              <a:t> </a:t>
            </a:r>
            <a:endParaRPr lang="en-US" sz="2000" u="sng"/>
          </a:p>
          <a:p>
            <a:pPr marL="0" lvl="0" indent="0" algn="r" fontAlgn="base">
              <a:buNone/>
            </a:pPr>
            <a:r>
              <a:rPr lang="en-US" sz="2000"/>
              <a:t>Phone number:</a:t>
            </a:r>
            <a:r>
              <a:rPr lang="en-US" sz="2000" i="0">
                <a:solidFill>
                  <a:srgbClr val="000000"/>
                </a:solidFill>
                <a:effectLst/>
                <a:latin typeface="Calibri"/>
                <a:cs typeface="Calibri"/>
              </a:rPr>
              <a:t> 1-844-ASKDATA</a:t>
            </a:r>
          </a:p>
          <a:p>
            <a:pPr marL="0" lvl="0" indent="0" algn="r" fontAlgn="base">
              <a:buNone/>
            </a:pPr>
            <a:endParaRPr lang="en-US" sz="2000" u="sng">
              <a:solidFill>
                <a:srgbClr val="000000"/>
              </a:solidFill>
              <a:latin typeface="Calibri" panose="020F0502020204030204" pitchFamily="34" charset="0"/>
            </a:endParaRPr>
          </a:p>
          <a:p>
            <a:pPr marL="0" lvl="0" indent="0" algn="r" fontAlgn="base">
              <a:buNone/>
            </a:pPr>
            <a:r>
              <a:rPr lang="en-US" sz="2000" u="sng">
                <a:solidFill>
                  <a:srgbClr val="000000"/>
                </a:solidFill>
                <a:latin typeface="Calibri"/>
                <a:cs typeface="Calibri"/>
              </a:rPr>
              <a:t>Census Bureau Staff Search</a:t>
            </a:r>
          </a:p>
          <a:p>
            <a:pPr marL="0" lvl="0" indent="0" algn="r" fontAlgn="base">
              <a:buNone/>
            </a:pPr>
            <a:r>
              <a:rPr lang="en-US" sz="2000">
                <a:hlinkClick r:id="rId5"/>
              </a:rPr>
              <a:t>Census Bureau Staff Search</a:t>
            </a:r>
            <a:r>
              <a:rPr lang="en-US" sz="2000"/>
              <a:t> – Census.gov - Staff Directory</a:t>
            </a:r>
            <a:endParaRPr lang="en-US" sz="2000" u="sng">
              <a:solidFill>
                <a:srgbClr val="000000"/>
              </a:solidFill>
              <a:latin typeface="Calibri" panose="020F0502020204030204" pitchFamily="34" charset="0"/>
            </a:endParaRPr>
          </a:p>
        </p:txBody>
      </p:sp>
      <p:sp>
        <p:nvSpPr>
          <p:cNvPr id="10" name="Title 3">
            <a:extLst>
              <a:ext uri="{FF2B5EF4-FFF2-40B4-BE49-F238E27FC236}">
                <a16:creationId xmlns:a16="http://schemas.microsoft.com/office/drawing/2014/main" id="{48B4DE4E-ED22-4867-A835-FC50F7B6D9D2}"/>
              </a:ext>
            </a:extLst>
          </p:cNvPr>
          <p:cNvSpPr txBox="1">
            <a:spLocks/>
          </p:cNvSpPr>
          <p:nvPr/>
        </p:nvSpPr>
        <p:spPr>
          <a:xfrm>
            <a:off x="975518" y="348729"/>
            <a:ext cx="10240964" cy="10971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spc="60" baseline="0">
                <a:solidFill>
                  <a:schemeClr val="accent1"/>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a:solidFill>
                  <a:srgbClr val="215493"/>
                </a:solidFill>
                <a:latin typeface="Calibri"/>
                <a:cs typeface="Calibri"/>
              </a:rPr>
              <a:t>Contact Us</a:t>
            </a:r>
          </a:p>
        </p:txBody>
      </p:sp>
    </p:spTree>
    <p:extLst>
      <p:ext uri="{BB962C8B-B14F-4D97-AF65-F5344CB8AC3E}">
        <p14:creationId xmlns:p14="http://schemas.microsoft.com/office/powerpoint/2010/main" val="2806924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BAA9A8-A180-66B4-7260-1C5B5807B5B7}"/>
              </a:ext>
            </a:extLst>
          </p:cNvPr>
          <p:cNvSpPr>
            <a:spLocks noGrp="1"/>
          </p:cNvSpPr>
          <p:nvPr>
            <p:ph type="sldNum" sz="quarter" idx="12"/>
          </p:nvPr>
        </p:nvSpPr>
        <p:spPr/>
        <p:txBody>
          <a:bodyPr/>
          <a:lstStyle/>
          <a:p>
            <a:fld id="{FC63ECC8-719A-498E-B101-491B6A35558E}" type="slidenum">
              <a:rPr lang="en-US" smtClean="0"/>
              <a:t>17</a:t>
            </a:fld>
            <a:endParaRPr lang="en-US"/>
          </a:p>
        </p:txBody>
      </p:sp>
      <p:sp>
        <p:nvSpPr>
          <p:cNvPr id="6" name="Title 1">
            <a:extLst>
              <a:ext uri="{FF2B5EF4-FFF2-40B4-BE49-F238E27FC236}">
                <a16:creationId xmlns:a16="http://schemas.microsoft.com/office/drawing/2014/main" id="{9180CD02-3857-1B53-1475-A0DBB6E326B7}"/>
              </a:ext>
            </a:extLst>
          </p:cNvPr>
          <p:cNvSpPr txBox="1">
            <a:spLocks/>
          </p:cNvSpPr>
          <p:nvPr/>
        </p:nvSpPr>
        <p:spPr>
          <a:xfrm>
            <a:off x="1523108" y="2624887"/>
            <a:ext cx="9144000" cy="670074"/>
          </a:xfrm>
          <a:prstGeom prst="rect">
            <a:avLst/>
          </a:prstGeom>
        </p:spPr>
        <p:txBody>
          <a:bodyPr lIns="91440" tIns="45720" rIns="91440" bIns="45720"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cs typeface="Calibri"/>
            </a:endParaRPr>
          </a:p>
        </p:txBody>
      </p:sp>
      <p:sp>
        <p:nvSpPr>
          <p:cNvPr id="8" name="Title 1">
            <a:extLst>
              <a:ext uri="{FF2B5EF4-FFF2-40B4-BE49-F238E27FC236}">
                <a16:creationId xmlns:a16="http://schemas.microsoft.com/office/drawing/2014/main" id="{FA0CC077-B443-54BD-19A6-7FAB8FFF1EB1}"/>
              </a:ext>
            </a:extLst>
          </p:cNvPr>
          <p:cNvSpPr txBox="1">
            <a:spLocks/>
          </p:cNvSpPr>
          <p:nvPr/>
        </p:nvSpPr>
        <p:spPr>
          <a:xfrm>
            <a:off x="3615950" y="2219079"/>
            <a:ext cx="4660605" cy="1485236"/>
          </a:xfrm>
          <a:prstGeom prst="rect">
            <a:avLst/>
          </a:prstGeom>
        </p:spPr>
        <p:txBody>
          <a:bodyPr lIns="91440" tIns="45720" rIns="91440" bIns="45720"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accent1">
                    <a:lumMod val="50000"/>
                  </a:schemeClr>
                </a:solidFill>
                <a:latin typeface="Calibri"/>
                <a:cs typeface="Calibri"/>
              </a:rPr>
              <a:t>Tribal Census 101</a:t>
            </a:r>
            <a:endParaRPr lang="en-US">
              <a:solidFill>
                <a:schemeClr val="accent1">
                  <a:lumMod val="50000"/>
                </a:schemeClr>
              </a:solidFill>
              <a:cs typeface="Calibri Light" panose="020F0302020204030204"/>
            </a:endParaRPr>
          </a:p>
          <a:p>
            <a:pPr algn="ctr"/>
            <a:r>
              <a:rPr lang="en-US" sz="3600" b="1">
                <a:latin typeface="Calibri"/>
                <a:cs typeface="Calibri"/>
              </a:rPr>
              <a:t>Shadana Sultan</a:t>
            </a:r>
            <a:endParaRPr lang="en-US" sz="3600">
              <a:cs typeface="Calibri Light" panose="020F0302020204030204"/>
            </a:endParaRPr>
          </a:p>
        </p:txBody>
      </p:sp>
    </p:spTree>
    <p:extLst>
      <p:ext uri="{BB962C8B-B14F-4D97-AF65-F5344CB8AC3E}">
        <p14:creationId xmlns:p14="http://schemas.microsoft.com/office/powerpoint/2010/main" val="286698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7DD3FB-AA63-4EEF-B64A-A1A4BA71607E}"/>
              </a:ext>
            </a:extLst>
          </p:cNvPr>
          <p:cNvSpPr>
            <a:spLocks noGrp="1"/>
          </p:cNvSpPr>
          <p:nvPr>
            <p:ph type="sldNum" sz="quarter" idx="12"/>
          </p:nvPr>
        </p:nvSpPr>
        <p:spPr/>
        <p:txBody>
          <a:bodyPr/>
          <a:lstStyle/>
          <a:p>
            <a:fld id="{D2D0EA5F-B1C6-418A-A369-5A237FE003BA}" type="slidenum">
              <a:rPr lang="en-US" smtClean="0"/>
              <a:t>2</a:t>
            </a:fld>
            <a:endParaRPr lang="en-US"/>
          </a:p>
        </p:txBody>
      </p:sp>
      <p:sp>
        <p:nvSpPr>
          <p:cNvPr id="5" name="TextBox 4">
            <a:extLst>
              <a:ext uri="{FF2B5EF4-FFF2-40B4-BE49-F238E27FC236}">
                <a16:creationId xmlns:a16="http://schemas.microsoft.com/office/drawing/2014/main" id="{716DFEFB-AADE-4C4C-9888-C3D746F8EDA9}"/>
              </a:ext>
            </a:extLst>
          </p:cNvPr>
          <p:cNvSpPr txBox="1"/>
          <p:nvPr/>
        </p:nvSpPr>
        <p:spPr>
          <a:xfrm>
            <a:off x="1066800" y="590551"/>
            <a:ext cx="10420350" cy="4308872"/>
          </a:xfrm>
          <a:prstGeom prst="rect">
            <a:avLst/>
          </a:prstGeom>
          <a:noFill/>
        </p:spPr>
        <p:txBody>
          <a:bodyPr wrap="square" lIns="91440" tIns="45720" rIns="91440" bIns="45720" anchor="t">
            <a:spAutoFit/>
          </a:bodyPr>
          <a:lstStyle/>
          <a:p>
            <a:pPr algn="ctr"/>
            <a:r>
              <a:rPr lang="en-US" sz="5400" b="1">
                <a:solidFill>
                  <a:srgbClr val="215493"/>
                </a:solidFill>
              </a:rPr>
              <a:t>New York Regional Office Updates</a:t>
            </a:r>
          </a:p>
          <a:p>
            <a:pPr algn="ctr"/>
            <a:endParaRPr lang="en-US" sz="4400" b="1"/>
          </a:p>
          <a:p>
            <a:pPr marL="571500" indent="-571500">
              <a:buFont typeface="Arial" panose="020B0604020202020204" pitchFamily="34" charset="0"/>
              <a:buChar char="•"/>
            </a:pPr>
            <a:r>
              <a:rPr lang="en-US" sz="4400"/>
              <a:t>Post Decennial Activities</a:t>
            </a:r>
            <a:endParaRPr lang="en-US" sz="4400">
              <a:cs typeface="Calibri"/>
            </a:endParaRPr>
          </a:p>
          <a:p>
            <a:pPr marL="571500" indent="-571500">
              <a:buFont typeface="Arial" panose="020B0604020202020204" pitchFamily="34" charset="0"/>
              <a:buChar char="•"/>
            </a:pPr>
            <a:r>
              <a:rPr lang="en-US" sz="4400"/>
              <a:t>2030 Census Planning</a:t>
            </a:r>
            <a:endParaRPr lang="en-US" sz="4400">
              <a:cs typeface="Calibri"/>
            </a:endParaRPr>
          </a:p>
          <a:p>
            <a:pPr marL="571500" indent="-571500">
              <a:buFont typeface="Arial" panose="020B0604020202020204" pitchFamily="34" charset="0"/>
              <a:buChar char="•"/>
            </a:pPr>
            <a:r>
              <a:rPr lang="en-US" sz="4400">
                <a:cs typeface="Calibri"/>
              </a:rPr>
              <a:t>Current Surveys</a:t>
            </a:r>
            <a:endParaRPr lang="en-US" sz="4400"/>
          </a:p>
          <a:p>
            <a:pPr marL="571500" indent="-571500">
              <a:buFont typeface="Arial" panose="020B0604020202020204" pitchFamily="34" charset="0"/>
              <a:buChar char="•"/>
            </a:pPr>
            <a:r>
              <a:rPr lang="en-US" sz="4400"/>
              <a:t>Tribal Census 101 </a:t>
            </a:r>
            <a:endParaRPr lang="en-US" sz="4400">
              <a:cs typeface="Calibri" panose="020F0502020204030204"/>
            </a:endParaRPr>
          </a:p>
        </p:txBody>
      </p:sp>
    </p:spTree>
    <p:extLst>
      <p:ext uri="{BB962C8B-B14F-4D97-AF65-F5344CB8AC3E}">
        <p14:creationId xmlns:p14="http://schemas.microsoft.com/office/powerpoint/2010/main" val="407066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4809-49ED-3D45-B555-C6E190401C96}"/>
              </a:ext>
            </a:extLst>
          </p:cNvPr>
          <p:cNvSpPr>
            <a:spLocks noGrp="1"/>
          </p:cNvSpPr>
          <p:nvPr>
            <p:ph type="ctrTitle"/>
          </p:nvPr>
        </p:nvSpPr>
        <p:spPr>
          <a:xfrm>
            <a:off x="1528625" y="705844"/>
            <a:ext cx="9144000" cy="850795"/>
          </a:xfrm>
        </p:spPr>
        <p:txBody>
          <a:bodyPr lIns="91440" tIns="45720" rIns="91440" bIns="45720" anchor="b"/>
          <a:lstStyle/>
          <a:p>
            <a:r>
              <a:rPr lang="en-US" sz="4400">
                <a:solidFill>
                  <a:srgbClr val="215493"/>
                </a:solidFill>
                <a:ea typeface="+mn-lt"/>
                <a:cs typeface="+mn-lt"/>
              </a:rPr>
              <a:t>Special Census</a:t>
            </a:r>
            <a:endParaRPr lang="en-US" sz="4400">
              <a:solidFill>
                <a:srgbClr val="215493"/>
              </a:solidFill>
              <a:cs typeface="Calibri"/>
            </a:endParaRPr>
          </a:p>
        </p:txBody>
      </p:sp>
      <p:sp>
        <p:nvSpPr>
          <p:cNvPr id="3" name="Slide Number Placeholder 2">
            <a:extLst>
              <a:ext uri="{FF2B5EF4-FFF2-40B4-BE49-F238E27FC236}">
                <a16:creationId xmlns:a16="http://schemas.microsoft.com/office/drawing/2014/main" id="{F027FC23-41BB-7010-26A5-516316ADFCEE}"/>
              </a:ext>
            </a:extLst>
          </p:cNvPr>
          <p:cNvSpPr>
            <a:spLocks noGrp="1"/>
          </p:cNvSpPr>
          <p:nvPr>
            <p:ph type="sldNum" sz="quarter" idx="12"/>
          </p:nvPr>
        </p:nvSpPr>
        <p:spPr/>
        <p:txBody>
          <a:bodyPr/>
          <a:lstStyle/>
          <a:p>
            <a:fld id="{D2D0EA5F-B1C6-418A-A369-5A237FE003BA}" type="slidenum">
              <a:rPr lang="en-US" smtClean="0"/>
              <a:t>3</a:t>
            </a:fld>
            <a:endParaRPr lang="en-US"/>
          </a:p>
        </p:txBody>
      </p:sp>
      <p:sp>
        <p:nvSpPr>
          <p:cNvPr id="4" name="TextBox 3">
            <a:extLst>
              <a:ext uri="{FF2B5EF4-FFF2-40B4-BE49-F238E27FC236}">
                <a16:creationId xmlns:a16="http://schemas.microsoft.com/office/drawing/2014/main" id="{F8C9BA4B-6C94-0C57-6943-AC95FB3BDA2B}"/>
              </a:ext>
            </a:extLst>
          </p:cNvPr>
          <p:cNvSpPr txBox="1"/>
          <p:nvPr/>
        </p:nvSpPr>
        <p:spPr>
          <a:xfrm>
            <a:off x="1863306" y="2337758"/>
            <a:ext cx="9083614"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i="1">
                <a:ea typeface="+mn-lt"/>
                <a:cs typeface="+mn-lt"/>
              </a:rPr>
              <a:t>A basic enumeration of population, housing units, group quarters and transitory locations at the request and </a:t>
            </a:r>
            <a:r>
              <a:rPr lang="en-US" sz="3400" i="1" u="sng">
                <a:ea typeface="+mn-lt"/>
                <a:cs typeface="+mn-lt"/>
              </a:rPr>
              <a:t>expense</a:t>
            </a:r>
            <a:r>
              <a:rPr lang="en-US" sz="3400" i="1">
                <a:ea typeface="+mn-lt"/>
                <a:cs typeface="+mn-lt"/>
              </a:rPr>
              <a:t> of the requesting governmental unit.</a:t>
            </a:r>
            <a:endParaRPr lang="en-US" sz="3400"/>
          </a:p>
          <a:p>
            <a:pPr algn="l"/>
            <a:endParaRPr lang="en-US">
              <a:cs typeface="Calibri"/>
            </a:endParaRPr>
          </a:p>
        </p:txBody>
      </p:sp>
    </p:spTree>
    <p:extLst>
      <p:ext uri="{BB962C8B-B14F-4D97-AF65-F5344CB8AC3E}">
        <p14:creationId xmlns:p14="http://schemas.microsoft.com/office/powerpoint/2010/main" val="4149022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C779-5B60-5941-0F64-3BAA3E1DA6DA}"/>
              </a:ext>
            </a:extLst>
          </p:cNvPr>
          <p:cNvSpPr>
            <a:spLocks noGrp="1"/>
          </p:cNvSpPr>
          <p:nvPr>
            <p:ph type="ctrTitle"/>
          </p:nvPr>
        </p:nvSpPr>
        <p:spPr>
          <a:xfrm>
            <a:off x="1528625" y="705844"/>
            <a:ext cx="9144000" cy="922681"/>
          </a:xfrm>
        </p:spPr>
        <p:txBody>
          <a:bodyPr lIns="91440" tIns="45720" rIns="91440" bIns="45720" anchor="b"/>
          <a:lstStyle/>
          <a:p>
            <a:r>
              <a:rPr lang="en-US" sz="4400">
                <a:solidFill>
                  <a:srgbClr val="215493"/>
                </a:solidFill>
                <a:ea typeface="+mn-lt"/>
                <a:cs typeface="+mn-lt"/>
              </a:rPr>
              <a:t>Benefits of Special Census</a:t>
            </a:r>
            <a:endParaRPr lang="en-US" sz="4400">
              <a:solidFill>
                <a:srgbClr val="215493"/>
              </a:solidFill>
              <a:cs typeface="Calibri"/>
            </a:endParaRPr>
          </a:p>
        </p:txBody>
      </p:sp>
      <p:sp>
        <p:nvSpPr>
          <p:cNvPr id="3" name="Slide Number Placeholder 2">
            <a:extLst>
              <a:ext uri="{FF2B5EF4-FFF2-40B4-BE49-F238E27FC236}">
                <a16:creationId xmlns:a16="http://schemas.microsoft.com/office/drawing/2014/main" id="{9EA7690F-1524-FC01-83BA-01A4EF25C38B}"/>
              </a:ext>
            </a:extLst>
          </p:cNvPr>
          <p:cNvSpPr>
            <a:spLocks noGrp="1"/>
          </p:cNvSpPr>
          <p:nvPr>
            <p:ph type="sldNum" sz="quarter" idx="12"/>
          </p:nvPr>
        </p:nvSpPr>
        <p:spPr/>
        <p:txBody>
          <a:bodyPr/>
          <a:lstStyle/>
          <a:p>
            <a:fld id="{D2D0EA5F-B1C6-418A-A369-5A237FE003BA}" type="slidenum">
              <a:rPr lang="en-US" smtClean="0"/>
              <a:t>4</a:t>
            </a:fld>
            <a:endParaRPr lang="en-US"/>
          </a:p>
        </p:txBody>
      </p:sp>
      <p:sp>
        <p:nvSpPr>
          <p:cNvPr id="4" name="TextBox 3">
            <a:extLst>
              <a:ext uri="{FF2B5EF4-FFF2-40B4-BE49-F238E27FC236}">
                <a16:creationId xmlns:a16="http://schemas.microsoft.com/office/drawing/2014/main" id="{D35CAD2B-C270-B055-E2A6-67FBA9B56217}"/>
              </a:ext>
            </a:extLst>
          </p:cNvPr>
          <p:cNvSpPr txBox="1"/>
          <p:nvPr/>
        </p:nvSpPr>
        <p:spPr>
          <a:xfrm>
            <a:off x="1748287" y="2323381"/>
            <a:ext cx="9428671"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400">
                <a:ea typeface="+mn-lt"/>
                <a:cs typeface="+mn-lt"/>
              </a:rPr>
              <a:t>Access to non-federal funding</a:t>
            </a:r>
            <a:endParaRPr lang="en-US" sz="3400">
              <a:cs typeface="Calibri"/>
            </a:endParaRPr>
          </a:p>
          <a:p>
            <a:pPr marL="457200" indent="-457200">
              <a:buFont typeface="Arial"/>
              <a:buChar char="•"/>
            </a:pPr>
            <a:endParaRPr lang="en-US" sz="3400">
              <a:ea typeface="+mn-lt"/>
              <a:cs typeface="+mn-lt"/>
            </a:endParaRPr>
          </a:p>
          <a:p>
            <a:pPr marL="457200" indent="-457200">
              <a:buFont typeface="Arial"/>
              <a:buChar char="•"/>
            </a:pPr>
            <a:r>
              <a:rPr lang="en-US" sz="3400">
                <a:ea typeface="+mn-lt"/>
                <a:cs typeface="+mn-lt"/>
              </a:rPr>
              <a:t>Self-rule/Self-governance</a:t>
            </a:r>
            <a:endParaRPr lang="en-US" sz="3400">
              <a:cs typeface="Calibri"/>
            </a:endParaRPr>
          </a:p>
          <a:p>
            <a:pPr marL="457200" indent="-457200">
              <a:buFont typeface="Arial"/>
              <a:buChar char="•"/>
            </a:pPr>
            <a:endParaRPr lang="en-US" sz="3400">
              <a:ea typeface="+mn-lt"/>
              <a:cs typeface="+mn-lt"/>
            </a:endParaRPr>
          </a:p>
          <a:p>
            <a:pPr marL="457200" indent="-457200">
              <a:buFont typeface="Arial"/>
              <a:buChar char="•"/>
            </a:pPr>
            <a:r>
              <a:rPr lang="en-US" sz="3400">
                <a:ea typeface="+mn-lt"/>
                <a:cs typeface="+mn-lt"/>
              </a:rPr>
              <a:t>Public planning</a:t>
            </a:r>
            <a:endParaRPr lang="en-US" sz="3400">
              <a:cs typeface="Calibri" panose="020F0502020204030204"/>
            </a:endParaRPr>
          </a:p>
          <a:p>
            <a:pPr algn="l"/>
            <a:endParaRPr lang="en-US">
              <a:cs typeface="Calibri"/>
            </a:endParaRPr>
          </a:p>
        </p:txBody>
      </p:sp>
    </p:spTree>
    <p:extLst>
      <p:ext uri="{BB962C8B-B14F-4D97-AF65-F5344CB8AC3E}">
        <p14:creationId xmlns:p14="http://schemas.microsoft.com/office/powerpoint/2010/main" val="179409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565F-7601-DF7E-36B2-E771DDA1AF39}"/>
              </a:ext>
            </a:extLst>
          </p:cNvPr>
          <p:cNvSpPr>
            <a:spLocks noGrp="1"/>
          </p:cNvSpPr>
          <p:nvPr>
            <p:ph type="ctrTitle"/>
          </p:nvPr>
        </p:nvSpPr>
        <p:spPr>
          <a:xfrm>
            <a:off x="1528625" y="576448"/>
            <a:ext cx="9144000" cy="865172"/>
          </a:xfrm>
        </p:spPr>
        <p:txBody>
          <a:bodyPr lIns="91440" tIns="45720" rIns="91440" bIns="45720" anchor="b"/>
          <a:lstStyle/>
          <a:p>
            <a:r>
              <a:rPr lang="en-US" sz="4400">
                <a:solidFill>
                  <a:srgbClr val="215493"/>
                </a:solidFill>
                <a:ea typeface="+mn-lt"/>
                <a:cs typeface="+mn-lt"/>
              </a:rPr>
              <a:t>Special Census</a:t>
            </a:r>
            <a:endParaRPr lang="en-US" sz="4400">
              <a:solidFill>
                <a:srgbClr val="215493"/>
              </a:solidFill>
              <a:cs typeface="Calibri"/>
            </a:endParaRPr>
          </a:p>
        </p:txBody>
      </p:sp>
      <p:sp>
        <p:nvSpPr>
          <p:cNvPr id="3" name="Slide Number Placeholder 2">
            <a:extLst>
              <a:ext uri="{FF2B5EF4-FFF2-40B4-BE49-F238E27FC236}">
                <a16:creationId xmlns:a16="http://schemas.microsoft.com/office/drawing/2014/main" id="{C4D90FF1-CFF5-3221-7FB3-B763605570B1}"/>
              </a:ext>
            </a:extLst>
          </p:cNvPr>
          <p:cNvSpPr>
            <a:spLocks noGrp="1"/>
          </p:cNvSpPr>
          <p:nvPr>
            <p:ph type="sldNum" sz="quarter" idx="12"/>
          </p:nvPr>
        </p:nvSpPr>
        <p:spPr/>
        <p:txBody>
          <a:bodyPr/>
          <a:lstStyle/>
          <a:p>
            <a:fld id="{D2D0EA5F-B1C6-418A-A369-5A237FE003BA}" type="slidenum">
              <a:rPr lang="en-US" smtClean="0"/>
              <a:t>5</a:t>
            </a:fld>
            <a:endParaRPr lang="en-US"/>
          </a:p>
        </p:txBody>
      </p:sp>
      <p:sp>
        <p:nvSpPr>
          <p:cNvPr id="4" name="TextBox 3">
            <a:extLst>
              <a:ext uri="{FF2B5EF4-FFF2-40B4-BE49-F238E27FC236}">
                <a16:creationId xmlns:a16="http://schemas.microsoft.com/office/drawing/2014/main" id="{A254EBA9-DD5B-EA31-40D5-4158610BDFA1}"/>
              </a:ext>
            </a:extLst>
          </p:cNvPr>
          <p:cNvSpPr txBox="1"/>
          <p:nvPr/>
        </p:nvSpPr>
        <p:spPr>
          <a:xfrm>
            <a:off x="1144438" y="1949570"/>
            <a:ext cx="10550105"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200">
                <a:ea typeface="+mn-lt"/>
                <a:cs typeface="+mn-lt"/>
              </a:rPr>
              <a:t>Not a recount of the 2020 Census.</a:t>
            </a:r>
            <a:endParaRPr lang="en-US" sz="3200">
              <a:cs typeface="Calibri"/>
            </a:endParaRPr>
          </a:p>
          <a:p>
            <a:pPr marL="457200" indent="-457200">
              <a:buFont typeface="Arial"/>
              <a:buChar char="•"/>
            </a:pPr>
            <a:r>
              <a:rPr lang="en-US" sz="3200">
                <a:ea typeface="+mn-lt"/>
                <a:cs typeface="+mn-lt"/>
              </a:rPr>
              <a:t>New enumeration that corresponds to the reference date for this new count.</a:t>
            </a:r>
            <a:endParaRPr lang="en-US" sz="3200">
              <a:cs typeface="Calibri"/>
            </a:endParaRPr>
          </a:p>
          <a:p>
            <a:pPr marL="457200" indent="-457200">
              <a:buFont typeface="Arial"/>
              <a:buChar char="•"/>
            </a:pPr>
            <a:r>
              <a:rPr lang="en-US" sz="3200">
                <a:ea typeface="+mn-lt"/>
                <a:cs typeface="+mn-lt"/>
              </a:rPr>
              <a:t>Results incorporated into the next series of annual population estimates that the production schedule allows.</a:t>
            </a:r>
            <a:endParaRPr lang="en-US" sz="3200">
              <a:cs typeface="Calibri"/>
            </a:endParaRPr>
          </a:p>
          <a:p>
            <a:pPr marL="457200" indent="-457200">
              <a:buFont typeface="Arial"/>
              <a:buChar char="•"/>
            </a:pPr>
            <a:r>
              <a:rPr lang="en-US" sz="3200">
                <a:ea typeface="+mn-lt"/>
                <a:cs typeface="+mn-lt"/>
              </a:rPr>
              <a:t>Conducted at the request and expense of requesting government.</a:t>
            </a:r>
            <a:endParaRPr lang="en-US" sz="3200">
              <a:cs typeface="Calibri" panose="020F0502020204030204"/>
            </a:endParaRPr>
          </a:p>
          <a:p>
            <a:pPr algn="l"/>
            <a:endParaRPr lang="en-US">
              <a:cs typeface="Calibri"/>
            </a:endParaRPr>
          </a:p>
        </p:txBody>
      </p:sp>
    </p:spTree>
    <p:extLst>
      <p:ext uri="{BB962C8B-B14F-4D97-AF65-F5344CB8AC3E}">
        <p14:creationId xmlns:p14="http://schemas.microsoft.com/office/powerpoint/2010/main" val="361478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8DB9-ACEA-7D00-E682-A9D21873A1E6}"/>
              </a:ext>
            </a:extLst>
          </p:cNvPr>
          <p:cNvSpPr>
            <a:spLocks noGrp="1"/>
          </p:cNvSpPr>
          <p:nvPr>
            <p:ph type="ctrTitle"/>
          </p:nvPr>
        </p:nvSpPr>
        <p:spPr>
          <a:xfrm>
            <a:off x="1523108" y="2624887"/>
            <a:ext cx="9144000" cy="670074"/>
          </a:xfrm>
        </p:spPr>
        <p:txBody>
          <a:bodyPr lIns="91440" tIns="45720" rIns="91440" bIns="45720" anchor="b"/>
          <a:lstStyle/>
          <a:p>
            <a:r>
              <a:rPr lang="en-US">
                <a:cs typeface="Calibri"/>
              </a:rPr>
              <a:t>2030 Census Planning</a:t>
            </a:r>
          </a:p>
        </p:txBody>
      </p:sp>
      <p:sp>
        <p:nvSpPr>
          <p:cNvPr id="3" name="Slide Number Placeholder 2">
            <a:extLst>
              <a:ext uri="{FF2B5EF4-FFF2-40B4-BE49-F238E27FC236}">
                <a16:creationId xmlns:a16="http://schemas.microsoft.com/office/drawing/2014/main" id="{A5E79078-4F30-24DE-5D8B-9F6EAC8452AB}"/>
              </a:ext>
            </a:extLst>
          </p:cNvPr>
          <p:cNvSpPr>
            <a:spLocks noGrp="1"/>
          </p:cNvSpPr>
          <p:nvPr>
            <p:ph type="sldNum" sz="quarter" idx="12"/>
          </p:nvPr>
        </p:nvSpPr>
        <p:spPr/>
        <p:txBody>
          <a:bodyPr/>
          <a:lstStyle/>
          <a:p>
            <a:fld id="{D2D0EA5F-B1C6-418A-A369-5A237FE003BA}" type="slidenum">
              <a:rPr lang="en-US" smtClean="0"/>
              <a:t>6</a:t>
            </a:fld>
            <a:endParaRPr lang="en-US"/>
          </a:p>
        </p:txBody>
      </p:sp>
    </p:spTree>
    <p:extLst>
      <p:ext uri="{BB962C8B-B14F-4D97-AF65-F5344CB8AC3E}">
        <p14:creationId xmlns:p14="http://schemas.microsoft.com/office/powerpoint/2010/main" val="242625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91065B-2BAB-CC24-A92D-1EABD59CB7FB}"/>
              </a:ext>
            </a:extLst>
          </p:cNvPr>
          <p:cNvSpPr>
            <a:spLocks noGrp="1"/>
          </p:cNvSpPr>
          <p:nvPr>
            <p:ph type="sldNum" sz="quarter" idx="12"/>
          </p:nvPr>
        </p:nvSpPr>
        <p:spPr/>
        <p:txBody>
          <a:bodyPr/>
          <a:lstStyle/>
          <a:p>
            <a:fld id="{D2D0EA5F-B1C6-418A-A369-5A237FE003BA}" type="slidenum">
              <a:rPr lang="en-US" smtClean="0"/>
              <a:t>7</a:t>
            </a:fld>
            <a:endParaRPr lang="en-US"/>
          </a:p>
        </p:txBody>
      </p:sp>
      <p:pic>
        <p:nvPicPr>
          <p:cNvPr id="4" name="Picture 4">
            <a:extLst>
              <a:ext uri="{FF2B5EF4-FFF2-40B4-BE49-F238E27FC236}">
                <a16:creationId xmlns:a16="http://schemas.microsoft.com/office/drawing/2014/main" id="{B7F93139-6CA5-DA6C-6771-631594A6007B}"/>
              </a:ext>
            </a:extLst>
          </p:cNvPr>
          <p:cNvPicPr>
            <a:picLocks noChangeAspect="1"/>
          </p:cNvPicPr>
          <p:nvPr/>
        </p:nvPicPr>
        <p:blipFill>
          <a:blip r:embed="rId3"/>
          <a:stretch>
            <a:fillRect/>
          </a:stretch>
        </p:blipFill>
        <p:spPr>
          <a:xfrm>
            <a:off x="1475117" y="443367"/>
            <a:ext cx="9845612" cy="5539951"/>
          </a:xfrm>
          <a:prstGeom prst="rect">
            <a:avLst/>
          </a:prstGeom>
        </p:spPr>
      </p:pic>
    </p:spTree>
    <p:extLst>
      <p:ext uri="{BB962C8B-B14F-4D97-AF65-F5344CB8AC3E}">
        <p14:creationId xmlns:p14="http://schemas.microsoft.com/office/powerpoint/2010/main" val="295963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450C-F33C-EDA2-2CA0-460855FC2878}"/>
              </a:ext>
            </a:extLst>
          </p:cNvPr>
          <p:cNvSpPr>
            <a:spLocks noGrp="1"/>
          </p:cNvSpPr>
          <p:nvPr>
            <p:ph type="title"/>
          </p:nvPr>
        </p:nvSpPr>
        <p:spPr/>
        <p:txBody>
          <a:bodyPr lIns="91440" tIns="45720" rIns="91440" bIns="45720" anchor="t"/>
          <a:lstStyle/>
          <a:p>
            <a:r>
              <a:rPr lang="en-US">
                <a:cs typeface="Calibri"/>
              </a:rPr>
              <a:t>Ideas or Suggestions for 2030 Census?</a:t>
            </a:r>
            <a:endParaRPr lang="en-US"/>
          </a:p>
        </p:txBody>
      </p:sp>
      <p:sp>
        <p:nvSpPr>
          <p:cNvPr id="3" name="Slide Number Placeholder 2">
            <a:extLst>
              <a:ext uri="{FF2B5EF4-FFF2-40B4-BE49-F238E27FC236}">
                <a16:creationId xmlns:a16="http://schemas.microsoft.com/office/drawing/2014/main" id="{2446161F-9A3F-1434-879D-DC5109C3D06D}"/>
              </a:ext>
            </a:extLst>
          </p:cNvPr>
          <p:cNvSpPr>
            <a:spLocks noGrp="1"/>
          </p:cNvSpPr>
          <p:nvPr>
            <p:ph type="sldNum" sz="quarter" idx="10"/>
          </p:nvPr>
        </p:nvSpPr>
        <p:spPr/>
        <p:txBody>
          <a:bodyPr/>
          <a:lstStyle/>
          <a:p>
            <a:fld id="{D2D0EA5F-B1C6-418A-A369-5A237FE003BA}" type="slidenum">
              <a:rPr lang="en-US" smtClean="0"/>
              <a:t>8</a:t>
            </a:fld>
            <a:endParaRPr lang="en-US"/>
          </a:p>
        </p:txBody>
      </p:sp>
      <p:sp>
        <p:nvSpPr>
          <p:cNvPr id="5" name="Content Placeholder 4">
            <a:extLst>
              <a:ext uri="{FF2B5EF4-FFF2-40B4-BE49-F238E27FC236}">
                <a16:creationId xmlns:a16="http://schemas.microsoft.com/office/drawing/2014/main" id="{318E3260-BB73-CDE4-AEAA-7DF902F7545B}"/>
              </a:ext>
            </a:extLst>
          </p:cNvPr>
          <p:cNvSpPr>
            <a:spLocks noGrp="1"/>
          </p:cNvSpPr>
          <p:nvPr>
            <p:ph sz="quarter" idx="12"/>
          </p:nvPr>
        </p:nvSpPr>
        <p:spPr/>
        <p:txBody>
          <a:bodyPr lIns="91440" tIns="45720" rIns="91440" bIns="45720" anchor="t"/>
          <a:lstStyle/>
          <a:p>
            <a:pPr marL="0" indent="0">
              <a:buNone/>
            </a:pPr>
            <a:r>
              <a:rPr lang="en-US" sz="3200">
                <a:cs typeface="Calibri"/>
              </a:rPr>
              <a:t>The Census is looking for public feedback on the following topics:</a:t>
            </a:r>
            <a:endParaRPr lang="en-US" sz="3200"/>
          </a:p>
          <a:p>
            <a:pPr lvl="1"/>
            <a:r>
              <a:rPr lang="en-US" sz="2800">
                <a:ea typeface="+mn-lt"/>
                <a:cs typeface="+mn-lt"/>
              </a:rPr>
              <a:t>Reaching and Motivating Everyone to Respond to the Census </a:t>
            </a:r>
          </a:p>
          <a:p>
            <a:pPr lvl="1"/>
            <a:r>
              <a:rPr lang="en-US" sz="2800">
                <a:ea typeface="+mn-lt"/>
                <a:cs typeface="+mn-lt"/>
              </a:rPr>
              <a:t>Technology</a:t>
            </a:r>
          </a:p>
          <a:p>
            <a:pPr lvl="1"/>
            <a:r>
              <a:rPr lang="en-US" sz="2800">
                <a:ea typeface="+mn-lt"/>
                <a:cs typeface="+mn-lt"/>
              </a:rPr>
              <a:t>New Data Sources</a:t>
            </a:r>
          </a:p>
          <a:p>
            <a:pPr lvl="1"/>
            <a:r>
              <a:rPr lang="en-US" sz="2800">
                <a:ea typeface="+mn-lt"/>
                <a:cs typeface="+mn-lt"/>
              </a:rPr>
              <a:t>How We Contact the Public</a:t>
            </a:r>
          </a:p>
          <a:p>
            <a:pPr lvl="1"/>
            <a:r>
              <a:rPr lang="en-US" sz="2800">
                <a:ea typeface="+mn-lt"/>
                <a:cs typeface="+mn-lt"/>
              </a:rPr>
              <a:t>Providing Support to the Public</a:t>
            </a:r>
            <a:endParaRPr lang="en-US" sz="2800">
              <a:cs typeface="Calibri"/>
            </a:endParaRPr>
          </a:p>
          <a:p>
            <a:pPr lvl="1"/>
            <a:endParaRPr lang="en-US">
              <a:cs typeface="Calibri"/>
            </a:endParaRPr>
          </a:p>
          <a:p>
            <a:pPr lvl="1"/>
            <a:endParaRPr lang="en-US">
              <a:cs typeface="Calibri"/>
            </a:endParaRPr>
          </a:p>
        </p:txBody>
      </p:sp>
    </p:spTree>
    <p:extLst>
      <p:ext uri="{BB962C8B-B14F-4D97-AF65-F5344CB8AC3E}">
        <p14:creationId xmlns:p14="http://schemas.microsoft.com/office/powerpoint/2010/main" val="66315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77400-BA4D-B2BA-31EA-4530DE243DC4}"/>
              </a:ext>
            </a:extLst>
          </p:cNvPr>
          <p:cNvSpPr>
            <a:spLocks noGrp="1"/>
          </p:cNvSpPr>
          <p:nvPr>
            <p:ph type="title"/>
          </p:nvPr>
        </p:nvSpPr>
        <p:spPr/>
        <p:txBody>
          <a:bodyPr lIns="91440" tIns="45720" rIns="91440" bIns="45720" anchor="t"/>
          <a:lstStyle/>
          <a:p>
            <a:r>
              <a:rPr lang="en-US">
                <a:cs typeface="Calibri"/>
              </a:rPr>
              <a:t>Ready to provide ideas or suggestions?</a:t>
            </a:r>
          </a:p>
        </p:txBody>
      </p:sp>
      <p:sp>
        <p:nvSpPr>
          <p:cNvPr id="3" name="Slide Number Placeholder 2">
            <a:extLst>
              <a:ext uri="{FF2B5EF4-FFF2-40B4-BE49-F238E27FC236}">
                <a16:creationId xmlns:a16="http://schemas.microsoft.com/office/drawing/2014/main" id="{30DEC7D1-ED8D-C5F2-B907-DD41784E1562}"/>
              </a:ext>
            </a:extLst>
          </p:cNvPr>
          <p:cNvSpPr>
            <a:spLocks noGrp="1"/>
          </p:cNvSpPr>
          <p:nvPr>
            <p:ph type="sldNum" sz="quarter" idx="10"/>
          </p:nvPr>
        </p:nvSpPr>
        <p:spPr/>
        <p:txBody>
          <a:bodyPr/>
          <a:lstStyle/>
          <a:p>
            <a:fld id="{D2D0EA5F-B1C6-418A-A369-5A237FE003BA}" type="slidenum">
              <a:rPr lang="en-US" smtClean="0"/>
              <a:t>9</a:t>
            </a:fld>
            <a:endParaRPr lang="en-US"/>
          </a:p>
        </p:txBody>
      </p:sp>
      <p:sp>
        <p:nvSpPr>
          <p:cNvPr id="5" name="Content Placeholder 4">
            <a:extLst>
              <a:ext uri="{FF2B5EF4-FFF2-40B4-BE49-F238E27FC236}">
                <a16:creationId xmlns:a16="http://schemas.microsoft.com/office/drawing/2014/main" id="{1572E3F7-D1C2-FB6E-760D-EF75820CBD07}"/>
              </a:ext>
            </a:extLst>
          </p:cNvPr>
          <p:cNvSpPr>
            <a:spLocks noGrp="1"/>
          </p:cNvSpPr>
          <p:nvPr>
            <p:ph sz="quarter" idx="12"/>
          </p:nvPr>
        </p:nvSpPr>
        <p:spPr/>
        <p:txBody>
          <a:bodyPr lIns="91440" tIns="45720" rIns="91440" bIns="45720" anchor="t"/>
          <a:lstStyle/>
          <a:p>
            <a:r>
              <a:rPr lang="en-US" sz="3200">
                <a:cs typeface="Calibri"/>
              </a:rPr>
              <a:t>November 15, 2022 - the last day for the public to submit ideas or suggestions for the 2030 Census.</a:t>
            </a:r>
          </a:p>
          <a:p>
            <a:pPr lvl="1">
              <a:buFont typeface="Courier New" panose="020B0604020202020204" pitchFamily="34" charset="0"/>
              <a:buChar char="o"/>
            </a:pPr>
            <a:r>
              <a:rPr lang="en-US" sz="2800">
                <a:cs typeface="Calibri"/>
              </a:rPr>
              <a:t>Submit your ideas or suggestions in two ways:</a:t>
            </a:r>
          </a:p>
          <a:p>
            <a:pPr lvl="2">
              <a:buFont typeface="Wingdings" panose="020B0604020202020204" pitchFamily="34" charset="0"/>
              <a:buChar char="§"/>
            </a:pPr>
            <a:r>
              <a:rPr lang="en-US" sz="2800">
                <a:cs typeface="Calibri"/>
              </a:rPr>
              <a:t>Email us </a:t>
            </a:r>
            <a:r>
              <a:rPr lang="en-US" sz="2800">
                <a:ea typeface="+mn-lt"/>
                <a:cs typeface="+mn-lt"/>
              </a:rPr>
              <a:t>at </a:t>
            </a:r>
            <a:r>
              <a:rPr lang="en-US" sz="2800">
                <a:ea typeface="+mn-lt"/>
                <a:cs typeface="+mn-lt"/>
                <a:hlinkClick r:id="rId3"/>
              </a:rPr>
              <a:t>DCMD.2030.Research@census.gov</a:t>
            </a:r>
            <a:r>
              <a:rPr lang="en-US" sz="2800">
                <a:ea typeface="+mn-lt"/>
                <a:cs typeface="+mn-lt"/>
              </a:rPr>
              <a:t> include “FRN Response” in the subject line</a:t>
            </a:r>
          </a:p>
          <a:p>
            <a:pPr lvl="2">
              <a:buFont typeface="Wingdings" panose="020B0604020202020204" pitchFamily="34" charset="0"/>
              <a:buChar char="§"/>
            </a:pPr>
            <a:r>
              <a:rPr lang="en-US" sz="2800">
                <a:cs typeface="Calibri"/>
              </a:rPr>
              <a:t>Submit online at </a:t>
            </a:r>
            <a:r>
              <a:rPr lang="en-US" sz="2800">
                <a:ea typeface="+mn-lt"/>
                <a:cs typeface="+mn-lt"/>
                <a:hlinkClick r:id="rId4"/>
              </a:rPr>
              <a:t>www.federalregister.gov</a:t>
            </a:r>
            <a:r>
              <a:rPr lang="en-US" sz="2800">
                <a:ea typeface="+mn-lt"/>
                <a:cs typeface="+mn-lt"/>
              </a:rPr>
              <a:t> , click the green button “Submit a Formal Comment"</a:t>
            </a:r>
            <a:endParaRPr lang="en-US" sz="2800">
              <a:cs typeface="Calibri" panose="020F0502020204030204"/>
            </a:endParaRPr>
          </a:p>
          <a:p>
            <a:r>
              <a:rPr lang="en-US" sz="3200">
                <a:ea typeface="+mn-lt"/>
                <a:cs typeface="+mn-lt"/>
              </a:rPr>
              <a:t>More information is available at </a:t>
            </a:r>
            <a:r>
              <a:rPr lang="en-US" sz="3200">
                <a:ea typeface="+mn-lt"/>
                <a:cs typeface="+mn-lt"/>
                <a:hlinkClick r:id="rId5"/>
              </a:rPr>
              <a:t>www.census.gov/2030census</a:t>
            </a:r>
            <a:endParaRPr lang="en-US" sz="3200">
              <a:cs typeface="Calibri"/>
            </a:endParaRPr>
          </a:p>
          <a:p>
            <a:pPr lvl="1"/>
            <a:endParaRPr lang="en-US">
              <a:cs typeface="Calibri" panose="020F0502020204030204"/>
            </a:endParaRPr>
          </a:p>
        </p:txBody>
      </p:sp>
    </p:spTree>
    <p:extLst>
      <p:ext uri="{BB962C8B-B14F-4D97-AF65-F5344CB8AC3E}">
        <p14:creationId xmlns:p14="http://schemas.microsoft.com/office/powerpoint/2010/main" val="4995811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nsformation Template" id="{59D62B3E-2E20-4BBC-A068-DE57023971DF}" vid="{CAF5055E-7894-461D-827F-AC36974F93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FE28DCF60A55469A767A693C98DF30" ma:contentTypeVersion="5" ma:contentTypeDescription="Create a new document." ma:contentTypeScope="" ma:versionID="d430d1a85031f2c26f558262992137bb">
  <xsd:schema xmlns:xsd="http://www.w3.org/2001/XMLSchema" xmlns:xs="http://www.w3.org/2001/XMLSchema" xmlns:p="http://schemas.microsoft.com/office/2006/metadata/properties" xmlns:ns3="f42af4b1-c551-450a-9f89-76df0847d194" xmlns:ns4="caecc2cd-c125-47bb-b7d8-61f5602bf9df" targetNamespace="http://schemas.microsoft.com/office/2006/metadata/properties" ma:root="true" ma:fieldsID="c86c38b541b61941cfe938de4396670e" ns3:_="" ns4:_="">
    <xsd:import namespace="f42af4b1-c551-450a-9f89-76df0847d194"/>
    <xsd:import namespace="caecc2cd-c125-47bb-b7d8-61f5602bf9d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af4b1-c551-450a-9f89-76df0847d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ecc2cd-c125-47bb-b7d8-61f5602bf9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777144-EF45-4029-9454-4BBFADED470B}">
  <ds:schemaRefs>
    <ds:schemaRef ds:uri="caecc2cd-c125-47bb-b7d8-61f5602bf9df"/>
    <ds:schemaRef ds:uri="f42af4b1-c551-450a-9f89-76df0847d1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3.xml><?xml version="1.0" encoding="utf-8"?>
<ds:datastoreItem xmlns:ds="http://schemas.openxmlformats.org/officeDocument/2006/customXml" ds:itemID="{C29D7FDE-784D-4DEC-B49C-6F84CF51374D}">
  <ds:schemaRefs>
    <ds:schemaRef ds:uri="caecc2cd-c125-47bb-b7d8-61f5602bf9df"/>
    <ds:schemaRef ds:uri="f42af4b1-c551-450a-9f89-76df0847d1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2256</Words>
  <Application>Microsoft Office PowerPoint</Application>
  <PresentationFormat>Widescreen</PresentationFormat>
  <Paragraphs>258</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Courier New</vt:lpstr>
      <vt:lpstr>Gotham Book</vt:lpstr>
      <vt:lpstr>Segoe UI</vt:lpstr>
      <vt:lpstr>Wingdings</vt:lpstr>
      <vt:lpstr>1_Office Theme</vt:lpstr>
      <vt:lpstr>PowerPoint Presentation</vt:lpstr>
      <vt:lpstr>PowerPoint Presentation</vt:lpstr>
      <vt:lpstr>Special Census</vt:lpstr>
      <vt:lpstr>Benefits of Special Census</vt:lpstr>
      <vt:lpstr>Special Census</vt:lpstr>
      <vt:lpstr>2030 Census Planning</vt:lpstr>
      <vt:lpstr>PowerPoint Presentation</vt:lpstr>
      <vt:lpstr>Ideas or Suggestions for 2030 Census?</vt:lpstr>
      <vt:lpstr>Ready to provide ideas or suggestions?</vt:lpstr>
      <vt:lpstr>Current Surveys</vt:lpstr>
      <vt:lpstr>Current and Upcoming Surveys in New Jersey</vt:lpstr>
      <vt:lpstr>Staffing in New Jersey</vt:lpstr>
      <vt:lpstr>Obstacles</vt:lpstr>
      <vt:lpstr>Census Recruiting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Yara A Mcsweeney (CENSUS/NY FED)</dc:creator>
  <cp:lastModifiedBy>Jared Gerstenbluth (CENSUS/NY FED)</cp:lastModifiedBy>
  <cp:revision>319</cp:revision>
  <dcterms:created xsi:type="dcterms:W3CDTF">2021-01-15T17:10:40Z</dcterms:created>
  <dcterms:modified xsi:type="dcterms:W3CDTF">2022-09-20T21:39:37Z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0x01010019FE28DCF60A55469A767A693C98DF30</vt:lpwstr>
  </property>
</Properties>
</file>